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85" r:id="rId9"/>
    <p:sldId id="320" r:id="rId10"/>
    <p:sldId id="282" r:id="rId11"/>
    <p:sldId id="281" r:id="rId12"/>
    <p:sldId id="280" r:id="rId13"/>
    <p:sldId id="291" r:id="rId14"/>
    <p:sldId id="301" r:id="rId15"/>
    <p:sldId id="303" r:id="rId16"/>
    <p:sldId id="327" r:id="rId17"/>
    <p:sldId id="300" r:id="rId18"/>
    <p:sldId id="299" r:id="rId19"/>
    <p:sldId id="298" r:id="rId20"/>
    <p:sldId id="302" r:id="rId21"/>
    <p:sldId id="297" r:id="rId22"/>
    <p:sldId id="294" r:id="rId23"/>
    <p:sldId id="295" r:id="rId24"/>
    <p:sldId id="316" r:id="rId25"/>
    <p:sldId id="314" r:id="rId26"/>
    <p:sldId id="311" r:id="rId27"/>
    <p:sldId id="275" r:id="rId28"/>
    <p:sldId id="276" r:id="rId29"/>
    <p:sldId id="271" r:id="rId30"/>
    <p:sldId id="274" r:id="rId31"/>
    <p:sldId id="267" r:id="rId32"/>
    <p:sldId id="273" r:id="rId33"/>
    <p:sldId id="272" r:id="rId34"/>
    <p:sldId id="270" r:id="rId35"/>
    <p:sldId id="268" r:id="rId36"/>
    <p:sldId id="269" r:id="rId37"/>
    <p:sldId id="277" r:id="rId38"/>
    <p:sldId id="266" r:id="rId39"/>
    <p:sldId id="263" r:id="rId40"/>
    <p:sldId id="265" r:id="rId41"/>
    <p:sldId id="278" r:id="rId42"/>
    <p:sldId id="279" r:id="rId43"/>
    <p:sldId id="284" r:id="rId44"/>
    <p:sldId id="310" r:id="rId45"/>
    <p:sldId id="309" r:id="rId46"/>
    <p:sldId id="308" r:id="rId47"/>
    <p:sldId id="323" r:id="rId48"/>
    <p:sldId id="325" r:id="rId49"/>
    <p:sldId id="32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0FC54F3-F608-46F0-B34D-238975CC8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6879830B-385C-41DF-AB69-DCD401216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FBC30E9E-38A4-4102-AB12-CA78D017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930EC74C-C08B-4DCC-ADFD-4FA9F8D4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1C2060E0-0399-401F-AFDE-B881BE4C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6469D69-6108-49DC-A2D2-147D2B0E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xmlns="" id="{F38952F0-76C9-4E53-9307-12EFF56E8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F6CD363B-519F-471F-A4CD-8AE07793D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144EB4C2-3995-4FB2-8865-D0D95B9C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A1BB2F3D-E485-434C-8038-C3D14D50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xmlns="" id="{FE88FE30-2C18-4991-90F5-1DA965F83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xmlns="" id="{E693F824-66CA-43F1-8E22-1BFF409A2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76AD846A-7AC3-49A9-A98F-AE219F5A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B8BBA234-25A2-4638-9E4E-BEA0C1C3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01BAD288-FA4E-4B83-94E6-6E5B7D75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FDF79E45-095B-4006-A261-195787A7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BA6C64E7-A8EC-4789-A927-C672B7C2A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0FA8A007-DED3-458E-81A7-F8500482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BE930ECA-DE29-4CDB-BDAB-483BE85C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C272E3F6-E656-406C-AA79-75A8A33D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9FC989B-3525-4298-BA52-E3D337C0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E364C821-C138-4D68-BD3F-F0A000F4A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86EC9126-34B3-48E7-84F7-9CB4BA8A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1F5C2A03-3599-4E73-BBF3-EA69448C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B845FEEC-B959-4A1C-A0E8-F3956972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F3C6626-0078-49FB-9766-0DFAC88E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1AC93744-77FB-45B0-AD16-378B6CC1C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42E1D322-810B-473B-8480-53E895F5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xmlns="" id="{E777D72E-2F36-4A7A-97EC-3DE1C263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xmlns="" id="{E44923A7-73F1-4146-A6DB-6C8A3E32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xmlns="" id="{3379ECE7-8961-483D-8777-193A453F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87E9536-9FD0-40EA-B6F1-6732F0F6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D1315954-0D85-490D-9FA4-00A6B447B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09F0115F-B352-4756-8DA0-3DB3FEC56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xmlns="" id="{447E922F-7358-4841-9B56-14F82393E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xmlns="" id="{B375F9CE-B479-4880-BC1C-CDCA57F85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xmlns="" id="{EB1C8196-3415-4DD0-A8B2-3F91E123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xmlns="" id="{03D7B80E-E5A8-4AEE-8923-F2156105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xmlns="" id="{855FAA5A-6583-4778-9D84-F15F087F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8878B34E-1F69-46C0-B621-6B2EAB32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xmlns="" id="{95256BD6-1C45-42E1-B2AD-AF486280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xmlns="" id="{14D1BE42-B30D-42D4-8B8D-2FD05FFF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xmlns="" id="{89334803-31CA-4826-94BB-22A4728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xmlns="" id="{5D562D2C-808D-40FD-BC44-E9A9104A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xmlns="" id="{5B33EA06-D83C-4EA2-9DA1-0549611A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xmlns="" id="{EC9BA7C6-8CD7-4292-81F6-62D85048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E65531A-5103-4A57-87A2-8002D4D8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DEB7CA3-0736-4DEB-B505-ABF989A1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2A6416AF-F541-4285-9BEF-EEA78EB7A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xmlns="" id="{5513B496-4576-43DD-8364-AFB2CD37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xmlns="" id="{6912068E-CE72-4E2F-8F54-B91B95AF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xmlns="" id="{B2E9970B-87B7-4AF8-A2A4-527A1C80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B655E14-E3D4-4672-9757-C05D257F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xmlns="" id="{C9353EAB-F623-4A33-981F-DCC3ED44E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23217ED0-D709-4A42-B62D-E526AA7BF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xmlns="" id="{DF71E9F7-108C-49F0-85A2-0438E750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xmlns="" id="{870C8E24-A519-4852-911B-DF964B84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xmlns="" id="{1753207E-124E-4193-B114-443D566E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xmlns="" id="{C9612238-A800-4858-80B1-DA7E630C0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FED04781-211F-497F-865F-D6F2EF172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xmlns="" id="{39F0F770-E4E6-4DF7-A3FB-87A2BB7CA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BF09-50A0-4EC2-8E55-B17717C39DE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xmlns="" id="{3798C8B8-7870-4421-B06D-6022CBFE6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25DADDBF-CE34-456D-A31E-A93D48278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82392-FB51-4BA1-8ACF-8A2143B82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4C8EA5E2-7E05-465C-B625-026A2896C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342" y="5049196"/>
            <a:ext cx="4635658" cy="1207711"/>
          </a:xfrm>
        </p:spPr>
        <p:txBody>
          <a:bodyPr>
            <a:normAutofit/>
          </a:bodyPr>
          <a:lstStyle/>
          <a:p>
            <a:r>
              <a:rPr lang="lt-LT" sz="3200" i="1" dirty="0">
                <a:latin typeface="Brush Script MT" panose="03060802040406070304" pitchFamily="66" charset="0"/>
              </a:rPr>
              <a:t>Pareng</a:t>
            </a:r>
            <a:r>
              <a:rPr lang="lt-LT" b="1" i="1" dirty="0">
                <a:latin typeface="Brush Script MT" panose="03060802040406070304" pitchFamily="66" charset="0"/>
              </a:rPr>
              <a:t>ė</a:t>
            </a:r>
            <a:r>
              <a:rPr lang="lt-LT" sz="3200" i="1" dirty="0">
                <a:latin typeface="Brush Script MT" panose="03060802040406070304" pitchFamily="66" charset="0"/>
              </a:rPr>
              <a:t>:</a:t>
            </a:r>
          </a:p>
          <a:p>
            <a:r>
              <a:rPr lang="lt-LT" sz="3200" i="1" dirty="0">
                <a:latin typeface="Brush Script MT" panose="03060802040406070304" pitchFamily="66" charset="0"/>
              </a:rPr>
              <a:t>Aust</a:t>
            </a:r>
            <a:r>
              <a:rPr lang="lt-LT" b="1" i="1" dirty="0">
                <a:latin typeface="Brush Script MT" panose="03060802040406070304" pitchFamily="66" charset="0"/>
              </a:rPr>
              <a:t>ė</a:t>
            </a:r>
            <a:r>
              <a:rPr lang="lt-LT" sz="3200" i="1" dirty="0">
                <a:latin typeface="Brush Script MT" panose="03060802040406070304" pitchFamily="66" charset="0"/>
              </a:rPr>
              <a:t>ja Maskoli</a:t>
            </a:r>
            <a:r>
              <a:rPr lang="lt-LT" sz="2000" b="1" i="1" dirty="0">
                <a:latin typeface="Brush Script MT" panose="03060802040406070304" pitchFamily="66" charset="0"/>
              </a:rPr>
              <a:t>ū</a:t>
            </a:r>
            <a:r>
              <a:rPr lang="lt-LT" sz="3200" i="1" dirty="0">
                <a:latin typeface="Brush Script MT" panose="03060802040406070304" pitchFamily="66" charset="0"/>
              </a:rPr>
              <a:t>nait</a:t>
            </a:r>
            <a:r>
              <a:rPr lang="lt-LT" b="1" i="1" dirty="0">
                <a:latin typeface="Brush Script MT" panose="03060802040406070304" pitchFamily="66" charset="0"/>
              </a:rPr>
              <a:t>ė</a:t>
            </a:r>
            <a:endParaRPr lang="en-US" sz="3200" b="1" i="1" dirty="0">
              <a:latin typeface="Brush Script MT" panose="030608020404060703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C718CB8D-78AA-4588-BA71-208DFE18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2" y="2378312"/>
            <a:ext cx="5259160" cy="222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363DA78F-4DCB-4AD0-88A7-CF4EB884B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3" y="370690"/>
            <a:ext cx="1319129" cy="879076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BEBEECEA-B01C-44FA-80DF-458CB6EEC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60" y="350532"/>
            <a:ext cx="1061852" cy="1029252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01CCAE82-5837-4AC8-AB57-920E84C5B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r="21874"/>
          <a:stretch/>
        </p:blipFill>
        <p:spPr>
          <a:xfrm>
            <a:off x="9081323" y="348264"/>
            <a:ext cx="1023535" cy="1029252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xmlns="" id="{8296BB0A-2FE9-4CB2-9CB1-03A9E7F33F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6" t="35833" r="2618"/>
          <a:stretch/>
        </p:blipFill>
        <p:spPr>
          <a:xfrm>
            <a:off x="2170112" y="532997"/>
            <a:ext cx="2062448" cy="5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9310FC6-4FC2-401B-8F4D-4E2B3898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891FC0B4-B821-42C7-BCED-C9E16C530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>
          <a:xfrm>
            <a:off x="206055" y="283322"/>
            <a:ext cx="11503591" cy="6209553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D6ED8D9C-5B14-4C70-B8B3-201346B8507B}"/>
              </a:ext>
            </a:extLst>
          </p:cNvPr>
          <p:cNvSpPr/>
          <p:nvPr/>
        </p:nvSpPr>
        <p:spPr>
          <a:xfrm>
            <a:off x="3905436" y="2689935"/>
            <a:ext cx="2190564" cy="41725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49FA7D0-B42B-4445-B734-7A8FDDC6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D3483A3A-FFC9-4FB2-A60E-70CAF3445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>
          <a:xfrm>
            <a:off x="229000" y="143183"/>
            <a:ext cx="11702588" cy="6330401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00F2379D-5857-4DC8-84B7-7132472E5531}"/>
              </a:ext>
            </a:extLst>
          </p:cNvPr>
          <p:cNvSpPr/>
          <p:nvPr/>
        </p:nvSpPr>
        <p:spPr>
          <a:xfrm>
            <a:off x="5358043" y="3220375"/>
            <a:ext cx="1298360" cy="41725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EBF2EBA-0D48-4789-B46F-2FF6B1C5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30" y="200888"/>
            <a:ext cx="10515600" cy="673562"/>
          </a:xfrm>
        </p:spPr>
        <p:txBody>
          <a:bodyPr>
            <a:normAutofit fontScale="90000"/>
          </a:bodyPr>
          <a:lstStyle/>
          <a:p>
            <a:r>
              <a:rPr lang="lt-LT" dirty="0"/>
              <a:t>Grupė sukurta. Kuriame mokiniams paskyras*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56877C81-49E0-4AB9-8860-A0A27C61D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571870" y="874450"/>
            <a:ext cx="10893142" cy="5855035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E05C6096-350C-45E0-885E-86D190F1003E}"/>
              </a:ext>
            </a:extLst>
          </p:cNvPr>
          <p:cNvSpPr/>
          <p:nvPr/>
        </p:nvSpPr>
        <p:spPr>
          <a:xfrm>
            <a:off x="4039341" y="3384717"/>
            <a:ext cx="1848775" cy="41725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090ED34-B58F-4A87-BED3-3B59BBD98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2" y="160939"/>
            <a:ext cx="12192000" cy="509325"/>
          </a:xfrm>
        </p:spPr>
        <p:txBody>
          <a:bodyPr>
            <a:normAutofit fontScale="90000"/>
          </a:bodyPr>
          <a:lstStyle/>
          <a:p>
            <a:r>
              <a:rPr lang="lt-LT" sz="3600" dirty="0"/>
              <a:t>Įrašome jų vardus, pavardes, vartotojo vardus ir slaptažodžius</a:t>
            </a:r>
            <a:endParaRPr lang="en-US" sz="36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8DF1603C-E5EA-45DE-9A5E-6BFC269C7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365388" y="670264"/>
            <a:ext cx="11461223" cy="6160377"/>
          </a:xfrm>
        </p:spPr>
      </p:pic>
    </p:spTree>
    <p:extLst>
      <p:ext uri="{BB962C8B-B14F-4D97-AF65-F5344CB8AC3E}">
        <p14:creationId xmlns:p14="http://schemas.microsoft.com/office/powerpoint/2010/main" val="2845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8A9FC6A-B1EF-4DE1-9B43-385F7118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6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Mokinio prisijungimas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675D2B61-20E5-4AAD-B330-897359BAE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/>
        </p:blipFill>
        <p:spPr>
          <a:xfrm>
            <a:off x="838200" y="1115288"/>
            <a:ext cx="10679836" cy="5728127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EAC07137-6AE9-44F5-8407-9DA2CBE68C1C}"/>
              </a:ext>
            </a:extLst>
          </p:cNvPr>
          <p:cNvSpPr/>
          <p:nvPr/>
        </p:nvSpPr>
        <p:spPr>
          <a:xfrm>
            <a:off x="935855" y="2157274"/>
            <a:ext cx="3130118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DFB113D-29F7-489A-BA0C-ADBD1D0A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Turinio vietos rezervavimo ženklas 6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CA0F4775-F343-48A3-909E-E44149950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-7786" r="717" b="12717"/>
          <a:stretch/>
        </p:blipFill>
        <p:spPr>
          <a:xfrm>
            <a:off x="838200" y="106532"/>
            <a:ext cx="10774154" cy="5761607"/>
          </a:xfrm>
        </p:spPr>
      </p:pic>
    </p:spTree>
    <p:extLst>
      <p:ext uri="{BB962C8B-B14F-4D97-AF65-F5344CB8AC3E}">
        <p14:creationId xmlns:p14="http://schemas.microsoft.com/office/powerpoint/2010/main" val="22115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8A9FC6A-B1EF-4DE1-9B43-385F7118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6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Užduočių kūrimas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675D2B61-20E5-4AAD-B330-897359BAE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/>
        </p:blipFill>
        <p:spPr>
          <a:xfrm>
            <a:off x="838200" y="1115288"/>
            <a:ext cx="10679836" cy="5728127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EAC07137-6AE9-44F5-8407-9DA2CBE68C1C}"/>
              </a:ext>
            </a:extLst>
          </p:cNvPr>
          <p:cNvSpPr/>
          <p:nvPr/>
        </p:nvSpPr>
        <p:spPr>
          <a:xfrm>
            <a:off x="8312459" y="3080552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7CA2AA5-FDBE-4F94-B46E-FB2046CC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144" y="125429"/>
            <a:ext cx="10515600" cy="691318"/>
          </a:xfrm>
        </p:spPr>
        <p:txBody>
          <a:bodyPr>
            <a:normAutofit fontScale="90000"/>
          </a:bodyPr>
          <a:lstStyle/>
          <a:p>
            <a:r>
              <a:rPr lang="lt-LT" dirty="0"/>
              <a:t>Kuriame sąsiuvinį - pavadinimas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D24BB1E8-0F9E-411E-A79B-F15A83002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3"/>
          <a:stretch/>
        </p:blipFill>
        <p:spPr>
          <a:xfrm>
            <a:off x="210399" y="745725"/>
            <a:ext cx="11481491" cy="6144918"/>
          </a:xfrm>
        </p:spPr>
      </p:pic>
    </p:spTree>
    <p:extLst>
      <p:ext uri="{BB962C8B-B14F-4D97-AF65-F5344CB8AC3E}">
        <p14:creationId xmlns:p14="http://schemas.microsoft.com/office/powerpoint/2010/main" val="14189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555FDA8-8AD9-4FD8-94D7-84B47896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0D8714A8-82E5-4BA9-8EA6-8DB1C36E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3"/>
          <a:stretch/>
        </p:blipFill>
        <p:spPr>
          <a:xfrm>
            <a:off x="121416" y="113761"/>
            <a:ext cx="11949167" cy="6395219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CA1F6018-7F1F-478D-AFDA-6071EA9C12DE}"/>
              </a:ext>
            </a:extLst>
          </p:cNvPr>
          <p:cNvSpPr/>
          <p:nvPr/>
        </p:nvSpPr>
        <p:spPr>
          <a:xfrm>
            <a:off x="4956700" y="3080550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B0E0D50-7B22-4924-B882-1805625A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93D3A954-A92B-46E9-8A92-11843FA82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1"/>
          <a:stretch/>
        </p:blipFill>
        <p:spPr>
          <a:xfrm>
            <a:off x="120704" y="97654"/>
            <a:ext cx="11970682" cy="6447947"/>
          </a:xfrm>
        </p:spPr>
      </p:pic>
    </p:spTree>
    <p:extLst>
      <p:ext uri="{BB962C8B-B14F-4D97-AF65-F5344CB8AC3E}">
        <p14:creationId xmlns:p14="http://schemas.microsoft.com/office/powerpoint/2010/main" val="31318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lks to help you find your purpose | TED Talks">
            <a:extLst>
              <a:ext uri="{FF2B5EF4-FFF2-40B4-BE49-F238E27FC236}">
                <a16:creationId xmlns:a16="http://schemas.microsoft.com/office/drawing/2014/main" xmlns="" id="{D0ADF71C-0176-4BC1-8264-50CB589D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4" y="446631"/>
            <a:ext cx="11283996" cy="58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835CC6C-BFA4-41F6-9B5F-9B95B07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latin typeface="Brush Script MT" panose="03060802040406070304" pitchFamily="66" charset="0"/>
              </a:rPr>
              <a:t>Paskirtis</a:t>
            </a:r>
            <a:r>
              <a:rPr lang="lt-LT" dirty="0"/>
              <a:t>: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BC2EE6A3-8165-4EDC-B2B4-02BFFA754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442" y="1174353"/>
            <a:ext cx="9960745" cy="4358936"/>
          </a:xfrm>
        </p:spPr>
        <p:txBody>
          <a:bodyPr/>
          <a:lstStyle/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skirta</a:t>
            </a:r>
          </a:p>
          <a:p>
            <a:pPr algn="r"/>
            <a:r>
              <a:rPr lang="lt-LT" dirty="0"/>
              <a:t>testams, </a:t>
            </a:r>
          </a:p>
          <a:p>
            <a:pPr algn="r"/>
            <a:r>
              <a:rPr lang="lt-LT" dirty="0"/>
              <a:t>kontroliniams, </a:t>
            </a:r>
          </a:p>
          <a:p>
            <a:pPr algn="r"/>
            <a:r>
              <a:rPr lang="lt-LT" dirty="0"/>
              <a:t>savarankiškiems,</a:t>
            </a:r>
          </a:p>
          <a:p>
            <a:pPr algn="r"/>
            <a:r>
              <a:rPr lang="lt-LT" dirty="0"/>
              <a:t>praktiniams klasės,</a:t>
            </a:r>
          </a:p>
          <a:p>
            <a:pPr algn="r"/>
            <a:r>
              <a:rPr lang="lt-LT" dirty="0"/>
              <a:t>praktiniams namų,</a:t>
            </a:r>
          </a:p>
          <a:p>
            <a:pPr marL="0" indent="0">
              <a:buNone/>
            </a:pPr>
            <a:r>
              <a:rPr lang="lt-LT" dirty="0"/>
              <a:t> darbams kurti </a:t>
            </a:r>
            <a:r>
              <a:rPr lang="lt-LT" sz="2000" dirty="0"/>
              <a:t>(atlikti).</a:t>
            </a:r>
            <a:endParaRPr lang="lt-LT" dirty="0"/>
          </a:p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387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18C411A-2633-4361-BAB1-1371C52C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573" y="169816"/>
            <a:ext cx="10515600" cy="518203"/>
          </a:xfrm>
        </p:spPr>
        <p:txBody>
          <a:bodyPr>
            <a:normAutofit fontScale="90000"/>
          </a:bodyPr>
          <a:lstStyle/>
          <a:p>
            <a:r>
              <a:rPr lang="lt-LT" dirty="0"/>
              <a:t>Į sąsiuvinį įtraukiame jau paruoštas užduotis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042EA7CA-951E-4ECF-98EC-BEBA85CA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/>
        </p:blipFill>
        <p:spPr>
          <a:xfrm>
            <a:off x="429827" y="688019"/>
            <a:ext cx="11353943" cy="608968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E14905DC-CC2F-4020-8CC5-714970C00939}"/>
              </a:ext>
            </a:extLst>
          </p:cNvPr>
          <p:cNvSpPr/>
          <p:nvPr/>
        </p:nvSpPr>
        <p:spPr>
          <a:xfrm>
            <a:off x="4825454" y="2467993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27F6632-0A05-4407-976A-3EFF9D26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241B0F31-B9EB-4989-8B97-5665B522D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>
          <a:xfrm>
            <a:off x="344447" y="231389"/>
            <a:ext cx="11847553" cy="6395221"/>
          </a:xfrm>
        </p:spPr>
      </p:pic>
    </p:spTree>
    <p:extLst>
      <p:ext uri="{BB962C8B-B14F-4D97-AF65-F5344CB8AC3E}">
        <p14:creationId xmlns:p14="http://schemas.microsoft.com/office/powerpoint/2010/main" val="1109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80D9FBA-602A-403A-B716-3913962F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139792"/>
            <a:ext cx="10515600" cy="60098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priskiriame sąsiuvinį mokiniams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3D58BF7F-1420-48B7-BF71-69A977873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1"/>
          <a:stretch/>
        </p:blipFill>
        <p:spPr>
          <a:xfrm>
            <a:off x="466339" y="867762"/>
            <a:ext cx="11171545" cy="6017496"/>
          </a:xfrm>
        </p:spPr>
      </p:pic>
    </p:spTree>
    <p:extLst>
      <p:ext uri="{BB962C8B-B14F-4D97-AF65-F5344CB8AC3E}">
        <p14:creationId xmlns:p14="http://schemas.microsoft.com/office/powerpoint/2010/main" val="15491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2D22BF9-52CE-478E-ABB0-470B85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14" y="126713"/>
            <a:ext cx="10515600" cy="764985"/>
          </a:xfrm>
        </p:spPr>
        <p:txBody>
          <a:bodyPr/>
          <a:lstStyle/>
          <a:p>
            <a:r>
              <a:rPr lang="lt-LT" dirty="0"/>
              <a:t>Skiriame sąsiuvinio užduotį mokiniams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BEA78675-B7BA-48DC-A79A-ED49D186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606934" y="830570"/>
            <a:ext cx="10978132" cy="5900717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BB3917AB-70B2-44B8-9AD7-8D90A0ABC068}"/>
              </a:ext>
            </a:extLst>
          </p:cNvPr>
          <p:cNvSpPr/>
          <p:nvPr/>
        </p:nvSpPr>
        <p:spPr>
          <a:xfrm>
            <a:off x="3329127" y="2902997"/>
            <a:ext cx="1145220" cy="665825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86F93FF-184B-47F5-85EB-83E4390C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08" y="160940"/>
            <a:ext cx="11697070" cy="638052"/>
          </a:xfrm>
        </p:spPr>
        <p:txBody>
          <a:bodyPr>
            <a:normAutofit fontScale="90000"/>
          </a:bodyPr>
          <a:lstStyle/>
          <a:p>
            <a:r>
              <a:rPr lang="lt-LT" dirty="0"/>
              <a:t>Ką po mokinio atlikimo mato mokytojas? Pranešimas 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C71C105C-CA85-4F15-A3F5-335FC17EB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639192" y="971567"/>
            <a:ext cx="10813002" cy="5811961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63B59470-8354-40B0-9002-9BB4A91D5153}"/>
              </a:ext>
            </a:extLst>
          </p:cNvPr>
          <p:cNvSpPr/>
          <p:nvPr/>
        </p:nvSpPr>
        <p:spPr>
          <a:xfrm>
            <a:off x="8410113" y="4154750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4F963C9-00AA-43FF-BADE-C68438A9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96" y="223084"/>
            <a:ext cx="11078592" cy="385864"/>
          </a:xfrm>
        </p:spPr>
        <p:txBody>
          <a:bodyPr>
            <a:noAutofit/>
          </a:bodyPr>
          <a:lstStyle/>
          <a:p>
            <a:r>
              <a:rPr lang="lt-LT" sz="3200" dirty="0"/>
              <a:t>Taisymas, komentavimas, pažymio keitimas, užduoties kartojimas</a:t>
            </a:r>
            <a:endParaRPr lang="en-US" sz="32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BCEF3229-2A96-4A8F-8F48-C7CAC1CF1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>
          <a:xfrm>
            <a:off x="562992" y="750989"/>
            <a:ext cx="11353800" cy="6128697"/>
          </a:xfrm>
        </p:spPr>
      </p:pic>
    </p:spTree>
    <p:extLst>
      <p:ext uri="{BB962C8B-B14F-4D97-AF65-F5344CB8AC3E}">
        <p14:creationId xmlns:p14="http://schemas.microsoft.com/office/powerpoint/2010/main" val="26642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CCFDF85-7C53-430C-9B6F-069AF689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40" y="214206"/>
            <a:ext cx="10515600" cy="482692"/>
          </a:xfrm>
        </p:spPr>
        <p:txBody>
          <a:bodyPr>
            <a:normAutofit fontScale="90000"/>
          </a:bodyPr>
          <a:lstStyle/>
          <a:p>
            <a:r>
              <a:rPr lang="lt-LT" dirty="0"/>
              <a:t>Taisoma automatiškai, žymima spalvomis 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1CB7F103-DFB6-4822-8B4F-98F2F7221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>
          <a:xfrm>
            <a:off x="476435" y="778302"/>
            <a:ext cx="11239130" cy="6079698"/>
          </a:xfrm>
        </p:spPr>
      </p:pic>
    </p:spTree>
    <p:extLst>
      <p:ext uri="{BB962C8B-B14F-4D97-AF65-F5344CB8AC3E}">
        <p14:creationId xmlns:p14="http://schemas.microsoft.com/office/powerpoint/2010/main" val="17332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82A4B86-2B74-4603-B2F6-FC87B1A4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6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Kuriame užduotį patys: keliame iš kompiuterio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4F4AA313-0E3A-4639-8966-F7A48593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3" y="2006353"/>
            <a:ext cx="11567733" cy="4922668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F4B44D87-1EF4-4A86-8839-093051A5D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3" y="1249758"/>
            <a:ext cx="11567733" cy="692909"/>
          </a:xfrm>
          <a:prstGeom prst="rect">
            <a:avLst/>
          </a:prstGeom>
        </p:spPr>
      </p:pic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A0E03EC2-5E2B-4A1E-AA56-BF14B274C144}"/>
              </a:ext>
            </a:extLst>
          </p:cNvPr>
          <p:cNvSpPr/>
          <p:nvPr/>
        </p:nvSpPr>
        <p:spPr>
          <a:xfrm>
            <a:off x="4814655" y="1544714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pskritimas: tuščiaviduris 6">
            <a:extLst>
              <a:ext uri="{FF2B5EF4-FFF2-40B4-BE49-F238E27FC236}">
                <a16:creationId xmlns:a16="http://schemas.microsoft.com/office/drawing/2014/main" xmlns="" id="{CE9E7918-620E-4E33-ABD6-999C9FE274B8}"/>
              </a:ext>
            </a:extLst>
          </p:cNvPr>
          <p:cNvSpPr/>
          <p:nvPr/>
        </p:nvSpPr>
        <p:spPr>
          <a:xfrm>
            <a:off x="3545150" y="3194850"/>
            <a:ext cx="2127681" cy="53931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3D31645-0C0E-48E2-A96F-07015010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09" y="233874"/>
            <a:ext cx="11656381" cy="638052"/>
          </a:xfrm>
        </p:spPr>
        <p:txBody>
          <a:bodyPr>
            <a:normAutofit/>
          </a:bodyPr>
          <a:lstStyle/>
          <a:p>
            <a:pPr algn="ctr"/>
            <a:r>
              <a:rPr lang="lt-LT" sz="3200" dirty="0"/>
              <a:t>Užduotis: įrašyti žodį. Kuriame kvadratėlį ir įrašome </a:t>
            </a:r>
            <a:r>
              <a:rPr lang="lt-LT" sz="3200" b="1" dirty="0"/>
              <a:t>teisingą</a:t>
            </a:r>
            <a:r>
              <a:rPr lang="lt-LT" sz="3200" dirty="0"/>
              <a:t> atsakymą</a:t>
            </a:r>
            <a:endParaRPr lang="en-US" sz="3200" dirty="0"/>
          </a:p>
        </p:txBody>
      </p:sp>
      <p:pic>
        <p:nvPicPr>
          <p:cNvPr id="5" name="Turinio vietos rezervavimo ženklas 4" descr="Paveikslėlis, kuriame yra stalas&#10;&#10;Automatiškai sugeneruotas aprašymas">
            <a:extLst>
              <a:ext uri="{FF2B5EF4-FFF2-40B4-BE49-F238E27FC236}">
                <a16:creationId xmlns:a16="http://schemas.microsoft.com/office/drawing/2014/main" xmlns="" id="{4C052A61-250D-47CC-B07D-D0EE9061E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3" y="871926"/>
            <a:ext cx="10688714" cy="5908668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AD6587B2-4D71-4B4B-B462-5A1642B97495}"/>
              </a:ext>
            </a:extLst>
          </p:cNvPr>
          <p:cNvSpPr/>
          <p:nvPr/>
        </p:nvSpPr>
        <p:spPr>
          <a:xfrm rot="188698">
            <a:off x="3586578" y="3710849"/>
            <a:ext cx="6711519" cy="88778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4B861BB9-C05D-4CAD-B032-80EDB845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38" y="561771"/>
            <a:ext cx="11878323" cy="651367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Užduotis: pasirinkti iš variantų. Kuriame kvadratėlį, rašome </a:t>
            </a:r>
            <a:r>
              <a:rPr lang="lt-LT" b="1" dirty="0" err="1"/>
              <a:t>select:yes</a:t>
            </a:r>
            <a:r>
              <a:rPr lang="lt-LT" b="1" dirty="0"/>
              <a:t> </a:t>
            </a:r>
            <a:r>
              <a:rPr lang="lt-LT" dirty="0"/>
              <a:t>– teisingas atsakymas, </a:t>
            </a:r>
            <a:r>
              <a:rPr lang="lt-LT" b="1" dirty="0" err="1"/>
              <a:t>select:no</a:t>
            </a:r>
            <a:r>
              <a:rPr lang="lt-LT" b="1" dirty="0"/>
              <a:t> </a:t>
            </a:r>
            <a:r>
              <a:rPr lang="lt-LT" dirty="0"/>
              <a:t>– neteisingas atsakymas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2CE6C20F-036B-4743-B80A-3CDAA477F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45" y="1698221"/>
            <a:ext cx="9179509" cy="5159779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E09AE686-6171-4A5C-AA2A-3CA2352E2DAA}"/>
              </a:ext>
            </a:extLst>
          </p:cNvPr>
          <p:cNvSpPr/>
          <p:nvPr/>
        </p:nvSpPr>
        <p:spPr>
          <a:xfrm>
            <a:off x="2320031" y="5379868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EE3A3EC-24C2-431A-B939-D644AA6A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2" y="116550"/>
            <a:ext cx="5844204" cy="1325563"/>
          </a:xfrm>
        </p:spPr>
        <p:txBody>
          <a:bodyPr/>
          <a:lstStyle/>
          <a:p>
            <a:pPr algn="ctr"/>
            <a:r>
              <a:rPr lang="lt-LT" b="1" dirty="0">
                <a:latin typeface="Brush Script MT" panose="03060802040406070304" pitchFamily="66" charset="0"/>
              </a:rPr>
              <a:t>Privalumai</a:t>
            </a:r>
            <a:r>
              <a:rPr lang="lt-LT" dirty="0"/>
              <a:t>: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DD997D5F-DA75-4A4E-A77B-4586FCA0D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07" y="1442113"/>
            <a:ext cx="10515600" cy="4797117"/>
          </a:xfrm>
        </p:spPr>
        <p:txBody>
          <a:bodyPr>
            <a:normAutofit lnSpcReduction="10000"/>
          </a:bodyPr>
          <a:lstStyle/>
          <a:p>
            <a:r>
              <a:rPr lang="lt-LT" dirty="0"/>
              <a:t>Galybė paruoštų užduočių;</a:t>
            </a:r>
          </a:p>
          <a:p>
            <a:r>
              <a:rPr lang="lt-LT" dirty="0"/>
              <a:t>Užduotys kuriamos dauguma kalbų;</a:t>
            </a:r>
          </a:p>
          <a:p>
            <a:r>
              <a:rPr lang="lt-LT" dirty="0"/>
              <a:t>Bent 7 užduočių kūrimo tipai;</a:t>
            </a:r>
          </a:p>
          <a:p>
            <a:r>
              <a:rPr lang="lt-LT" dirty="0"/>
              <a:t>Bent 3 turinio pateikimo būdai;</a:t>
            </a:r>
          </a:p>
          <a:p>
            <a:r>
              <a:rPr lang="lt-LT" dirty="0"/>
              <a:t>Interaktyvus mokymosi/testavimo būdas;</a:t>
            </a:r>
          </a:p>
          <a:p>
            <a:r>
              <a:rPr lang="lt-LT" dirty="0"/>
              <a:t>Lengvas naudojimas, užduočių kūrimas;</a:t>
            </a:r>
          </a:p>
          <a:p>
            <a:r>
              <a:rPr lang="lt-LT" dirty="0"/>
              <a:t>Automatinis taisymas;</a:t>
            </a:r>
          </a:p>
          <a:p>
            <a:r>
              <a:rPr lang="lt-LT" dirty="0"/>
              <a:t>Užduočių atlikimo valdymas;</a:t>
            </a:r>
          </a:p>
          <a:p>
            <a:r>
              <a:rPr lang="lt-LT" dirty="0"/>
              <a:t>Nuotolinio mokymo(</a:t>
            </a:r>
            <a:r>
              <a:rPr lang="lt-LT" dirty="0" err="1"/>
              <a:t>si</a:t>
            </a:r>
            <a:r>
              <a:rPr lang="lt-LT" dirty="0"/>
              <a:t>) pagalbininkas;</a:t>
            </a:r>
          </a:p>
          <a:p>
            <a:r>
              <a:rPr lang="lt-LT" dirty="0"/>
              <a:t>Popieriaus, kasetės dažų ir laiko taupymas;</a:t>
            </a:r>
          </a:p>
          <a:p>
            <a:endParaRPr lang="lt-LT" dirty="0"/>
          </a:p>
          <a:p>
            <a:endParaRPr lang="lt-LT" dirty="0"/>
          </a:p>
        </p:txBody>
      </p:sp>
      <p:pic>
        <p:nvPicPr>
          <p:cNvPr id="1028" name="Picture 4" descr="Pantimetr | Freepik">
            <a:extLst>
              <a:ext uri="{FF2B5EF4-FFF2-40B4-BE49-F238E27FC236}">
                <a16:creationId xmlns:a16="http://schemas.microsoft.com/office/drawing/2014/main" xmlns="" id="{54AF132C-1B63-4481-8816-BD4218D6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26" y="1101462"/>
            <a:ext cx="5086274" cy="50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3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F62532CF-503B-452A-BF69-12C0AD4D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0" y="178694"/>
            <a:ext cx="11670437" cy="1325563"/>
          </a:xfrm>
        </p:spPr>
        <p:txBody>
          <a:bodyPr>
            <a:normAutofit/>
          </a:bodyPr>
          <a:lstStyle/>
          <a:p>
            <a:r>
              <a:rPr lang="lt-LT" dirty="0"/>
              <a:t>Užduotis: sujungti rodyklėmis. Kuriame kvadratėlį, įrašome </a:t>
            </a:r>
            <a:r>
              <a:rPr lang="lt-LT" b="1" dirty="0"/>
              <a:t>join:1</a:t>
            </a:r>
            <a:r>
              <a:rPr lang="lt-LT" dirty="0"/>
              <a:t> ir atitinkamai – </a:t>
            </a:r>
            <a:r>
              <a:rPr lang="lt-LT" b="1" dirty="0"/>
              <a:t>join:1,</a:t>
            </a:r>
            <a:r>
              <a:rPr lang="lt-LT" dirty="0"/>
              <a:t> 2, 3, t.t.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07EA6B98-ECAF-4AD1-8236-A51D449FA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76" y="1383860"/>
            <a:ext cx="9552373" cy="5474140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CB6B0599-D6FE-4918-B31F-BE985EBD0B31}"/>
              </a:ext>
            </a:extLst>
          </p:cNvPr>
          <p:cNvSpPr/>
          <p:nvPr/>
        </p:nvSpPr>
        <p:spPr>
          <a:xfrm>
            <a:off x="1592063" y="1793291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3390CF5C-A2D4-478D-B445-6591BC4AFFBE}"/>
              </a:ext>
            </a:extLst>
          </p:cNvPr>
          <p:cNvSpPr/>
          <p:nvPr/>
        </p:nvSpPr>
        <p:spPr>
          <a:xfrm>
            <a:off x="7433570" y="3329126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5F2C856-3201-4297-BB5B-92F0078B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43183"/>
            <a:ext cx="11122981" cy="1325563"/>
          </a:xfrm>
        </p:spPr>
        <p:txBody>
          <a:bodyPr>
            <a:normAutofit fontScale="90000"/>
          </a:bodyPr>
          <a:lstStyle/>
          <a:p>
            <a:r>
              <a:rPr lang="lt-LT" dirty="0"/>
              <a:t>Užduotis: nutempti į vietą. Kuriame kvadratėlį ir rašome </a:t>
            </a:r>
            <a:r>
              <a:rPr lang="lt-LT" b="1" dirty="0"/>
              <a:t>drag:1</a:t>
            </a:r>
            <a:r>
              <a:rPr lang="lt-LT" dirty="0"/>
              <a:t> – tempti, atitinkamai </a:t>
            </a:r>
            <a:r>
              <a:rPr lang="lt-LT" b="1" dirty="0"/>
              <a:t>drop:1</a:t>
            </a:r>
            <a:r>
              <a:rPr lang="lt-LT" dirty="0"/>
              <a:t> - numesti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36D661C9-3144-4D73-B723-95C8D3214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05" y="1468746"/>
            <a:ext cx="10217312" cy="538925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AE7AB38F-DAE0-4296-97CB-8141DF2E84C9}"/>
              </a:ext>
            </a:extLst>
          </p:cNvPr>
          <p:cNvSpPr/>
          <p:nvPr/>
        </p:nvSpPr>
        <p:spPr>
          <a:xfrm>
            <a:off x="914399" y="5805997"/>
            <a:ext cx="2562687" cy="585925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2AD30540-CD49-459C-B2E7-375A3E5A35D5}"/>
              </a:ext>
            </a:extLst>
          </p:cNvPr>
          <p:cNvSpPr/>
          <p:nvPr/>
        </p:nvSpPr>
        <p:spPr>
          <a:xfrm>
            <a:off x="8010618" y="4305670"/>
            <a:ext cx="2562687" cy="59480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08077CA-5F85-4A04-97E6-50F72745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1" y="0"/>
            <a:ext cx="11816178" cy="1325563"/>
          </a:xfrm>
        </p:spPr>
        <p:txBody>
          <a:bodyPr>
            <a:noAutofit/>
          </a:bodyPr>
          <a:lstStyle/>
          <a:p>
            <a:pPr algn="ctr"/>
            <a:r>
              <a:rPr lang="lt-LT" sz="3200" dirty="0"/>
              <a:t>Užduotis: pasirinkti alternatyvą. Kuriame kvadratėlį ir rašome: </a:t>
            </a:r>
            <a:r>
              <a:rPr lang="lt-LT" sz="3200" i="1" dirty="0" err="1"/>
              <a:t>choose</a:t>
            </a:r>
            <a:r>
              <a:rPr lang="lt-LT" sz="3200" i="1" dirty="0"/>
              <a:t>:*</a:t>
            </a:r>
            <a:r>
              <a:rPr lang="lt-LT" sz="3200" i="1" dirty="0" err="1"/>
              <a:t>abcde</a:t>
            </a:r>
            <a:r>
              <a:rPr lang="lt-LT" sz="3200" i="1" dirty="0"/>
              <a:t>/</a:t>
            </a:r>
            <a:r>
              <a:rPr lang="lt-LT" sz="3200" i="1" dirty="0" err="1"/>
              <a:t>edcba</a:t>
            </a:r>
            <a:r>
              <a:rPr lang="lt-LT" sz="3200" i="1" dirty="0"/>
              <a:t> </a:t>
            </a:r>
            <a:r>
              <a:rPr lang="lt-LT" sz="3200" dirty="0"/>
              <a:t>– </a:t>
            </a:r>
            <a:r>
              <a:rPr lang="lt-LT" sz="3200" b="1" dirty="0"/>
              <a:t>* </a:t>
            </a:r>
            <a:r>
              <a:rPr lang="lt-LT" sz="3200" dirty="0"/>
              <a:t>rašome</a:t>
            </a:r>
            <a:r>
              <a:rPr lang="lt-LT" sz="3200" b="1" dirty="0"/>
              <a:t> prieš </a:t>
            </a:r>
            <a:r>
              <a:rPr lang="lt-LT" sz="3200" dirty="0"/>
              <a:t>tą variantą, kuris </a:t>
            </a:r>
            <a:r>
              <a:rPr lang="lt-LT" sz="3200" b="1" dirty="0"/>
              <a:t>teisingas</a:t>
            </a:r>
            <a:endParaRPr lang="en-US" sz="3200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38C408A7-004A-4940-9B76-D5CB03664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5" y="1216242"/>
            <a:ext cx="11092460" cy="5641758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9273C309-659B-4600-8F2D-1C366EB6E13E}"/>
              </a:ext>
            </a:extLst>
          </p:cNvPr>
          <p:cNvSpPr/>
          <p:nvPr/>
        </p:nvSpPr>
        <p:spPr>
          <a:xfrm>
            <a:off x="4039341" y="5575176"/>
            <a:ext cx="1666042" cy="47939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5F2C856-3201-4297-BB5B-92F0078B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6" y="89917"/>
            <a:ext cx="11860566" cy="1325563"/>
          </a:xfrm>
        </p:spPr>
        <p:txBody>
          <a:bodyPr>
            <a:noAutofit/>
          </a:bodyPr>
          <a:lstStyle/>
          <a:p>
            <a:pPr algn="ctr"/>
            <a:r>
              <a:rPr lang="lt-LT" sz="3200" dirty="0"/>
              <a:t>Užduotis: klausyti ir pasirinkti atsakymą. Piešiame kvadratėlį, rašome: </a:t>
            </a:r>
            <a:r>
              <a:rPr lang="lt-LT" sz="3200" b="1" dirty="0" err="1"/>
              <a:t>listen:žodis</a:t>
            </a:r>
            <a:r>
              <a:rPr lang="lt-LT" sz="3200" b="1" dirty="0"/>
              <a:t>,</a:t>
            </a:r>
            <a:r>
              <a:rPr lang="lt-LT" sz="3200" dirty="0"/>
              <a:t> o paveikslėlį parenkame su </a:t>
            </a:r>
            <a:r>
              <a:rPr lang="lt-LT" sz="3200" dirty="0" err="1"/>
              <a:t>select:yes</a:t>
            </a:r>
            <a:r>
              <a:rPr lang="lt-LT" sz="3200" dirty="0"/>
              <a:t> arba </a:t>
            </a:r>
            <a:r>
              <a:rPr lang="lt-LT" sz="3200" dirty="0" err="1"/>
              <a:t>select:no</a:t>
            </a:r>
            <a:r>
              <a:rPr lang="lt-LT" sz="3200" dirty="0"/>
              <a:t>, irgi nupiešę kvadratėlį.</a:t>
            </a:r>
            <a:endParaRPr lang="en-US" sz="3200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004DACB4-3F77-4899-9EEE-8306187FA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65" y="1386348"/>
            <a:ext cx="6612284" cy="5381735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9DCEE454-8F34-4F18-8116-9B565512FCAC}"/>
              </a:ext>
            </a:extLst>
          </p:cNvPr>
          <p:cNvSpPr/>
          <p:nvPr/>
        </p:nvSpPr>
        <p:spPr>
          <a:xfrm>
            <a:off x="2577485" y="1784411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A624EF4-85BD-4CC2-A13F-85F85883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4" y="196449"/>
            <a:ext cx="11798423" cy="1325563"/>
          </a:xfrm>
        </p:spPr>
        <p:txBody>
          <a:bodyPr/>
          <a:lstStyle/>
          <a:p>
            <a:r>
              <a:rPr lang="lt-LT" dirty="0"/>
              <a:t>Bus pasirinkimas kalbos, kuria sistema tuos žodžius tars.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83ABF1BE-9256-4BE9-A400-9CB239BB3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7" y="1029427"/>
            <a:ext cx="9847013" cy="563212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9E41DD7C-D631-4A81-BAD5-9B1CDBD5B61F}"/>
              </a:ext>
            </a:extLst>
          </p:cNvPr>
          <p:cNvSpPr/>
          <p:nvPr/>
        </p:nvSpPr>
        <p:spPr>
          <a:xfrm>
            <a:off x="4441795" y="3311371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70DA41E-8323-4B18-BDAC-0456D378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Užduotis: įrašyti garso atsakymą. Suteikiame leidimą naudoti mikrofoną. Laviname tarimą.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517D7B7D-1486-4475-98DB-F50677F9B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10" y="1781237"/>
            <a:ext cx="9072979" cy="4957146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00344CE7-2B34-4498-A035-5ADAB88A052D}"/>
              </a:ext>
            </a:extLst>
          </p:cNvPr>
          <p:cNvSpPr/>
          <p:nvPr/>
        </p:nvSpPr>
        <p:spPr>
          <a:xfrm>
            <a:off x="3142695" y="2547891"/>
            <a:ext cx="3266984" cy="985421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8318BC04-0063-47DD-94D8-6B4E4C7D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" y="365126"/>
            <a:ext cx="10954305" cy="52264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Piešiame kvadratėlį ir rašome: </a:t>
            </a:r>
            <a:r>
              <a:rPr lang="lt-LT" b="1" dirty="0" err="1"/>
              <a:t>speak:atsakymas</a:t>
            </a:r>
            <a:endParaRPr lang="en-US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C2D55F68-8888-4E42-A596-5A0EE78D7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6" y="977299"/>
            <a:ext cx="10404628" cy="5799779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102ABA19-0A60-4195-B0E4-BCA685CC6E1A}"/>
              </a:ext>
            </a:extLst>
          </p:cNvPr>
          <p:cNvSpPr/>
          <p:nvPr/>
        </p:nvSpPr>
        <p:spPr>
          <a:xfrm>
            <a:off x="1236956" y="2006354"/>
            <a:ext cx="4551285" cy="727968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9A711E4-22DA-408F-B5C9-C638324C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9" y="356248"/>
            <a:ext cx="11007571" cy="691318"/>
          </a:xfrm>
        </p:spPr>
        <p:txBody>
          <a:bodyPr>
            <a:normAutofit/>
          </a:bodyPr>
          <a:lstStyle/>
          <a:p>
            <a:pPr algn="ctr"/>
            <a:r>
              <a:rPr lang="lt-LT" sz="4000" dirty="0"/>
              <a:t>Išsaugome užduotį. </a:t>
            </a:r>
            <a:r>
              <a:rPr lang="lt-LT" sz="4000" dirty="0" err="1"/>
              <a:t>Private</a:t>
            </a:r>
            <a:r>
              <a:rPr lang="lt-LT" sz="4000" dirty="0"/>
              <a:t> – privačiai, </a:t>
            </a:r>
            <a:r>
              <a:rPr lang="lt-LT" sz="4000" dirty="0" err="1"/>
              <a:t>share</a:t>
            </a:r>
            <a:r>
              <a:rPr lang="lt-LT" sz="4000" dirty="0"/>
              <a:t> - viešai</a:t>
            </a:r>
            <a:endParaRPr lang="en-US" sz="4000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D8952347-FA0C-4D43-B867-B85625997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3" y="1239951"/>
            <a:ext cx="10144218" cy="5618049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79342892-8065-4142-9CEB-E5941556B7F3}"/>
              </a:ext>
            </a:extLst>
          </p:cNvPr>
          <p:cNvSpPr/>
          <p:nvPr/>
        </p:nvSpPr>
        <p:spPr>
          <a:xfrm>
            <a:off x="920319" y="986562"/>
            <a:ext cx="2284520" cy="878888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072850F-B0ED-4E59-8107-F778282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419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Pateikiame vaizdo įrašą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7FCBA27D-404F-4BA3-AF32-1368DC472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09" y="1106680"/>
            <a:ext cx="10148791" cy="5604837"/>
          </a:xfrm>
        </p:spPr>
      </p:pic>
    </p:spTree>
    <p:extLst>
      <p:ext uri="{BB962C8B-B14F-4D97-AF65-F5344CB8AC3E}">
        <p14:creationId xmlns:p14="http://schemas.microsoft.com/office/powerpoint/2010/main" val="19447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500095B-004A-4A3D-95C4-380F573D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" y="329044"/>
            <a:ext cx="12041079" cy="664685"/>
          </a:xfrm>
        </p:spPr>
        <p:txBody>
          <a:bodyPr>
            <a:normAutofit/>
          </a:bodyPr>
          <a:lstStyle/>
          <a:p>
            <a:pPr algn="ctr"/>
            <a:r>
              <a:rPr lang="lt-LT" sz="3600" dirty="0"/>
              <a:t>Kuriame didelį langelį ir įrašome nuorodą nukopijuotą iš YouTube</a:t>
            </a:r>
            <a:endParaRPr lang="en-US" sz="3600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02D75FA8-8A78-4B86-BBE7-CFE5CBCEF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895"/>
            <a:ext cx="12154104" cy="4882718"/>
          </a:xfrm>
        </p:spPr>
      </p:pic>
    </p:spTree>
    <p:extLst>
      <p:ext uri="{BB962C8B-B14F-4D97-AF65-F5344CB8AC3E}">
        <p14:creationId xmlns:p14="http://schemas.microsoft.com/office/powerpoint/2010/main" val="8924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2A5106A-4A03-4F47-B1A2-B9F1DA64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010" y="839342"/>
            <a:ext cx="10515600" cy="1325563"/>
          </a:xfrm>
        </p:spPr>
        <p:txBody>
          <a:bodyPr/>
          <a:lstStyle/>
          <a:p>
            <a:r>
              <a:rPr lang="lt-LT" sz="4800" dirty="0">
                <a:latin typeface="Brush Script MT" panose="03060802040406070304" pitchFamily="66" charset="0"/>
              </a:rPr>
              <a:t>Tr</a:t>
            </a:r>
            <a:r>
              <a:rPr lang="lt-LT" sz="2800" b="1" i="1" dirty="0">
                <a:latin typeface="Brush Script MT" panose="03060802040406070304" pitchFamily="66" charset="0"/>
              </a:rPr>
              <a:t>ū</a:t>
            </a:r>
            <a:r>
              <a:rPr lang="lt-LT" sz="4800" dirty="0">
                <a:latin typeface="Brush Script MT" panose="03060802040406070304" pitchFamily="66" charset="0"/>
              </a:rPr>
              <a:t>kumai</a:t>
            </a:r>
            <a:r>
              <a:rPr lang="lt-LT" dirty="0">
                <a:latin typeface="Brush Script MT" panose="03060802040406070304" pitchFamily="66" charset="0"/>
              </a:rPr>
              <a:t>:</a:t>
            </a:r>
            <a:endParaRPr lang="en-US" dirty="0">
              <a:latin typeface="Brush Script MT" panose="03060802040406070304" pitchFamily="66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8BC93D68-06DE-490F-93AF-D3B982194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6" y="2462231"/>
            <a:ext cx="10515600" cy="3132809"/>
          </a:xfrm>
        </p:spPr>
        <p:txBody>
          <a:bodyPr/>
          <a:lstStyle/>
          <a:p>
            <a:r>
              <a:rPr lang="lt-LT" dirty="0"/>
              <a:t>Absoliučiai viskas anglų kalba;</a:t>
            </a:r>
          </a:p>
          <a:p>
            <a:r>
              <a:rPr lang="lt-LT" dirty="0"/>
              <a:t>Ribojamas svetainės galimybių vartojimas;</a:t>
            </a:r>
          </a:p>
          <a:p>
            <a:r>
              <a:rPr lang="lt-LT" dirty="0"/>
              <a:t>Saugomos autorinės teisės, griežta tvarka;</a:t>
            </a:r>
          </a:p>
          <a:p>
            <a:r>
              <a:rPr lang="lt-LT" dirty="0"/>
              <a:t>Per mažas failų kėlimo dydis;</a:t>
            </a:r>
          </a:p>
          <a:p>
            <a:r>
              <a:rPr lang="lt-LT" dirty="0"/>
              <a:t>Naudojimo plano ribojimai daugiau nei vienam mokytojui;</a:t>
            </a:r>
          </a:p>
          <a:p>
            <a:r>
              <a:rPr lang="lt-LT" dirty="0"/>
              <a:t>Neredaguojami kitų žmonių sukurti darbai.</a:t>
            </a:r>
          </a:p>
          <a:p>
            <a:endParaRPr lang="en-US" dirty="0"/>
          </a:p>
        </p:txBody>
      </p:sp>
      <p:pic>
        <p:nvPicPr>
          <p:cNvPr id="2052" name="Picture 4" descr="Cross Set Isolated On White Background. The Red X Icons In Flat.. Royalty  Free Cliparts, Vectors, And Stock Illustration. Image 59728645.">
            <a:extLst>
              <a:ext uri="{FF2B5EF4-FFF2-40B4-BE49-F238E27FC236}">
                <a16:creationId xmlns:a16="http://schemas.microsoft.com/office/drawing/2014/main" xmlns="" id="{3C2EA8D9-ECFC-4B25-9F04-213428B3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17042" y="182243"/>
            <a:ext cx="4269419" cy="426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7DE0BDA-DE19-4791-96E2-8816F38A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Pateikiame dainą, muziką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C1E0F08F-A449-4D33-96BC-017B3B97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30" y="1917224"/>
            <a:ext cx="8587740" cy="4168140"/>
          </a:xfrm>
        </p:spPr>
      </p:pic>
    </p:spTree>
    <p:extLst>
      <p:ext uri="{BB962C8B-B14F-4D97-AF65-F5344CB8AC3E}">
        <p14:creationId xmlns:p14="http://schemas.microsoft.com/office/powerpoint/2010/main" val="382840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E2D8B61-9862-4848-A466-39A56616A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666966"/>
            <a:ext cx="117629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Kuriame kvadratėlį, įrašome </a:t>
            </a:r>
            <a:r>
              <a:rPr lang="lt-LT" b="1" dirty="0"/>
              <a:t>playmp3:</a:t>
            </a:r>
            <a:r>
              <a:rPr lang="lt-LT" dirty="0"/>
              <a:t> ir automatiškai būsite nukreipti kelti failo iš kompiuterio. Kai failas įsikels, </a:t>
            </a:r>
            <a:r>
              <a:rPr lang="lt-LT" b="1" dirty="0"/>
              <a:t>po :</a:t>
            </a:r>
            <a:r>
              <a:rPr lang="lt-LT" dirty="0"/>
              <a:t> atsiras sugeneruoti skaičiai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D0057DE1-A354-48C6-8955-41C9A20C7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8"/>
          <a:stretch/>
        </p:blipFill>
        <p:spPr>
          <a:xfrm>
            <a:off x="1863470" y="2863294"/>
            <a:ext cx="8465060" cy="2306299"/>
          </a:xfrm>
        </p:spPr>
      </p:pic>
    </p:spTree>
    <p:extLst>
      <p:ext uri="{BB962C8B-B14F-4D97-AF65-F5344CB8AC3E}">
        <p14:creationId xmlns:p14="http://schemas.microsoft.com/office/powerpoint/2010/main" val="13574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8C760C3-A8FE-464C-B50C-0021D352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Kuriame kvadratėlį, rašome </a:t>
            </a:r>
            <a:r>
              <a:rPr lang="lt-LT" b="1" dirty="0" err="1"/>
              <a:t>link:</a:t>
            </a:r>
            <a:r>
              <a:rPr lang="lt-LT" dirty="0" err="1"/>
              <a:t>http</a:t>
            </a:r>
            <a:r>
              <a:rPr lang="lt-LT" dirty="0"/>
              <a:t>//</a:t>
            </a:r>
            <a:r>
              <a:rPr lang="lt-LT" dirty="0" err="1"/>
              <a:t>abcde</a:t>
            </a:r>
            <a:r>
              <a:rPr lang="lt-LT" dirty="0"/>
              <a:t> ir kopijuojame nuorodą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73B96C34-4747-4F57-8106-D973C902A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" y="1384918"/>
            <a:ext cx="10342311" cy="5461466"/>
          </a:xfrm>
        </p:spPr>
      </p:pic>
    </p:spTree>
    <p:extLst>
      <p:ext uri="{BB962C8B-B14F-4D97-AF65-F5344CB8AC3E}">
        <p14:creationId xmlns:p14="http://schemas.microsoft.com/office/powerpoint/2010/main" val="26993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3CE8E23-7F42-471E-8912-0BE00690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57" y="223082"/>
            <a:ext cx="12029243" cy="1325563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Kita</a:t>
            </a:r>
            <a:r>
              <a:rPr lang="lt-LT" dirty="0"/>
              <a:t>: spalvų ir stilių keitimas. Sukūrus užduotį, paspaudus ‘peržiūra‘, lyg mokinys įrašome atsakymą, spaudžiame dešinį pelės klavišą ir atliekame norimus keitimus.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241AD98F-6AC2-4988-9BFA-441A5DB35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06" y="1736847"/>
            <a:ext cx="9298067" cy="5032375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2982FF84-A5A4-4C36-803D-8AC75EAF922C}"/>
              </a:ext>
            </a:extLst>
          </p:cNvPr>
          <p:cNvSpPr/>
          <p:nvPr/>
        </p:nvSpPr>
        <p:spPr>
          <a:xfrm>
            <a:off x="1334611" y="1657814"/>
            <a:ext cx="1384916" cy="60906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1DC1AB2F-BF8F-4A84-9839-86A4962EDD7E}"/>
              </a:ext>
            </a:extLst>
          </p:cNvPr>
          <p:cNvSpPr/>
          <p:nvPr/>
        </p:nvSpPr>
        <p:spPr>
          <a:xfrm>
            <a:off x="2192785" y="1979721"/>
            <a:ext cx="3089430" cy="53836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pskritimas: tuščiaviduris 6">
            <a:extLst>
              <a:ext uri="{FF2B5EF4-FFF2-40B4-BE49-F238E27FC236}">
                <a16:creationId xmlns:a16="http://schemas.microsoft.com/office/drawing/2014/main" xmlns="" id="{6630DDD4-31B8-4ACA-919C-529373A3CF80}"/>
              </a:ext>
            </a:extLst>
          </p:cNvPr>
          <p:cNvSpPr/>
          <p:nvPr/>
        </p:nvSpPr>
        <p:spPr>
          <a:xfrm>
            <a:off x="3187084" y="5974672"/>
            <a:ext cx="1247542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7FB9C6A-C33D-4642-8AD8-7815CADD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5" y="365125"/>
            <a:ext cx="11683013" cy="1325563"/>
          </a:xfrm>
        </p:spPr>
        <p:txBody>
          <a:bodyPr/>
          <a:lstStyle/>
          <a:p>
            <a:r>
              <a:rPr lang="lt-LT" b="1" dirty="0"/>
              <a:t>Kita</a:t>
            </a:r>
            <a:r>
              <a:rPr lang="lt-LT" dirty="0"/>
              <a:t>: galime sukurti savo pažymius ar jų vertes ir jų stilių. Spaudžiame ant sąsiuvinio, </a:t>
            </a:r>
            <a:r>
              <a:rPr lang="lt-LT" dirty="0" err="1"/>
              <a:t>grading</a:t>
            </a:r>
            <a:r>
              <a:rPr lang="lt-LT" dirty="0"/>
              <a:t> </a:t>
            </a:r>
            <a:r>
              <a:rPr lang="lt-LT" dirty="0" err="1"/>
              <a:t>options</a:t>
            </a:r>
            <a:r>
              <a:rPr lang="lt-LT" dirty="0"/>
              <a:t>.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A11392ED-C654-4821-934B-9863FB7A0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1"/>
          <a:stretch/>
        </p:blipFill>
        <p:spPr>
          <a:xfrm>
            <a:off x="1491448" y="1690688"/>
            <a:ext cx="9650027" cy="5197938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832B65AE-28B4-4784-89F2-6B4EB12D9840}"/>
              </a:ext>
            </a:extLst>
          </p:cNvPr>
          <p:cNvSpPr/>
          <p:nvPr/>
        </p:nvSpPr>
        <p:spPr>
          <a:xfrm>
            <a:off x="4811697" y="3684234"/>
            <a:ext cx="1553593" cy="32847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B1D4C414-ACFB-4E36-9D64-1D1F0AED5120}"/>
              </a:ext>
            </a:extLst>
          </p:cNvPr>
          <p:cNvSpPr/>
          <p:nvPr/>
        </p:nvSpPr>
        <p:spPr>
          <a:xfrm>
            <a:off x="5083946" y="2667007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pskritimas: tuščiaviduris 6">
            <a:extLst>
              <a:ext uri="{FF2B5EF4-FFF2-40B4-BE49-F238E27FC236}">
                <a16:creationId xmlns:a16="http://schemas.microsoft.com/office/drawing/2014/main" xmlns="" id="{2A4931A2-1F3B-4D4B-B99E-8A10950BE756}"/>
              </a:ext>
            </a:extLst>
          </p:cNvPr>
          <p:cNvSpPr/>
          <p:nvPr/>
        </p:nvSpPr>
        <p:spPr>
          <a:xfrm>
            <a:off x="3240350" y="5637321"/>
            <a:ext cx="1065320" cy="319597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C4B3649-ED34-4B55-9B7D-9EC1A3F7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46CC895F-C53E-4CB1-A04E-F51E79FF8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3"/>
          <a:stretch/>
        </p:blipFill>
        <p:spPr>
          <a:xfrm>
            <a:off x="753346" y="365124"/>
            <a:ext cx="11144678" cy="5964655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508F9EBF-896D-4CAC-9CBA-E01DD3CA4820}"/>
              </a:ext>
            </a:extLst>
          </p:cNvPr>
          <p:cNvSpPr/>
          <p:nvPr/>
        </p:nvSpPr>
        <p:spPr>
          <a:xfrm>
            <a:off x="6096000" y="2681057"/>
            <a:ext cx="1944210" cy="34623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199839C-EE6E-4629-B271-02506D41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365125"/>
            <a:ext cx="11256146" cy="1325563"/>
          </a:xfrm>
        </p:spPr>
        <p:txBody>
          <a:bodyPr/>
          <a:lstStyle/>
          <a:p>
            <a:pPr algn="ctr"/>
            <a:r>
              <a:rPr lang="lt-LT" b="1" dirty="0"/>
              <a:t>Kita</a:t>
            </a:r>
            <a:r>
              <a:rPr lang="lt-LT" dirty="0"/>
              <a:t>: Kai mokiniai tik ‘</a:t>
            </a:r>
            <a:r>
              <a:rPr lang="lt-LT" b="1" i="1" dirty="0"/>
              <a:t>svečiai</a:t>
            </a:r>
            <a:r>
              <a:rPr lang="lt-LT" dirty="0"/>
              <a:t>‘: paskiriame norimą užduotį su nuoroda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A9FC029D-0012-4FEE-B69B-22601D099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"/>
          <a:stretch/>
        </p:blipFill>
        <p:spPr>
          <a:xfrm>
            <a:off x="932154" y="1582042"/>
            <a:ext cx="9964445" cy="540160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09337E48-9465-47FA-9F11-9E6022AC2805}"/>
              </a:ext>
            </a:extLst>
          </p:cNvPr>
          <p:cNvSpPr/>
          <p:nvPr/>
        </p:nvSpPr>
        <p:spPr>
          <a:xfrm>
            <a:off x="5175683" y="3657600"/>
            <a:ext cx="1429304" cy="455193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7925A8B-BEB0-4394-A8A0-72685148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11"/>
            <a:ext cx="10515600" cy="58148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Nustatome limitus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FBBBD779-8BF7-4C75-8B80-D2E196FA5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>
          <a:xfrm>
            <a:off x="514905" y="758410"/>
            <a:ext cx="11275904" cy="6099590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DFF28A83-AF9B-4ED6-A002-25A9B612A184}"/>
              </a:ext>
            </a:extLst>
          </p:cNvPr>
          <p:cNvSpPr/>
          <p:nvPr/>
        </p:nvSpPr>
        <p:spPr>
          <a:xfrm>
            <a:off x="2160232" y="3429000"/>
            <a:ext cx="2713607" cy="1018713"/>
          </a:xfrm>
          <a:prstGeom prst="donut">
            <a:avLst>
              <a:gd name="adj" fmla="val 136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pskritimas: tuščiaviduris 5">
            <a:extLst>
              <a:ext uri="{FF2B5EF4-FFF2-40B4-BE49-F238E27FC236}">
                <a16:creationId xmlns:a16="http://schemas.microsoft.com/office/drawing/2014/main" xmlns="" id="{55B68C28-0561-4E57-842A-6D8E9322DA9C}"/>
              </a:ext>
            </a:extLst>
          </p:cNvPr>
          <p:cNvSpPr/>
          <p:nvPr/>
        </p:nvSpPr>
        <p:spPr>
          <a:xfrm>
            <a:off x="2053702" y="4856086"/>
            <a:ext cx="2562687" cy="46163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6E321A7-A319-4EC6-95BD-C37EB6D8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" y="365125"/>
            <a:ext cx="12002610" cy="86887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Sugeneruojama nuoroda, kurią kopijuojame ir dalinamės su mokiniais</a:t>
            </a:r>
            <a:endParaRPr lang="en-US" dirty="0"/>
          </a:p>
        </p:txBody>
      </p:sp>
      <p:pic>
        <p:nvPicPr>
          <p:cNvPr id="5" name="Turinio vietos rezervavimo ženklas 4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xmlns="" id="{EDA30CDC-73C3-42F1-BD0E-BF617091B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>
          <a:xfrm>
            <a:off x="1026850" y="1385421"/>
            <a:ext cx="10138299" cy="5472579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021DE367-0D87-4C7F-B3F5-A4EEC2DAF82E}"/>
              </a:ext>
            </a:extLst>
          </p:cNvPr>
          <p:cNvSpPr/>
          <p:nvPr/>
        </p:nvSpPr>
        <p:spPr>
          <a:xfrm>
            <a:off x="4866441" y="4279038"/>
            <a:ext cx="2459115" cy="390618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15BD527-124E-408A-B414-5F0A3884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283811"/>
            <a:ext cx="10515600" cy="1325563"/>
          </a:xfrm>
        </p:spPr>
        <p:txBody>
          <a:bodyPr>
            <a:normAutofit/>
          </a:bodyPr>
          <a:lstStyle/>
          <a:p>
            <a:r>
              <a:rPr lang="lt-LT" sz="6000" dirty="0">
                <a:latin typeface="Brush Script MT" panose="03060802040406070304" pitchFamily="66" charset="0"/>
              </a:rPr>
              <a:t>Smagaus ir s</a:t>
            </a:r>
            <a:r>
              <a:rPr lang="lt-LT" sz="4000" b="1" i="1" dirty="0">
                <a:latin typeface="Brush Script MT" panose="03060802040406070304" pitchFamily="66" charset="0"/>
              </a:rPr>
              <a:t>ė</a:t>
            </a:r>
            <a:r>
              <a:rPr lang="lt-LT" sz="6000" dirty="0">
                <a:latin typeface="Brush Script MT" panose="03060802040406070304" pitchFamily="66" charset="0"/>
              </a:rPr>
              <a:t>kmingo naudojimo</a:t>
            </a:r>
            <a:r>
              <a:rPr lang="en-US" sz="6000" dirty="0">
                <a:latin typeface="Brush Script MT" panose="03060802040406070304" pitchFamily="66" charset="0"/>
              </a:rPr>
              <a:t>!</a:t>
            </a:r>
          </a:p>
        </p:txBody>
      </p:sp>
      <p:pic>
        <p:nvPicPr>
          <p:cNvPr id="1026" name="Picture 2" descr="Relieved Emoji Face (Page 1) - Line.17QQ.com">
            <a:extLst>
              <a:ext uri="{FF2B5EF4-FFF2-40B4-BE49-F238E27FC236}">
                <a16:creationId xmlns:a16="http://schemas.microsoft.com/office/drawing/2014/main" xmlns="" id="{5F59F6F3-3CA9-4FA4-BE1A-6CB85B33A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4" y="1609374"/>
            <a:ext cx="6093965" cy="304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Whew Smiley-Face Emoticon Images - Cheesy Smiley-Face, Whew Smiley-Face  and Thumbs Up Smiley-Face / Newdesignfile.com">
            <a:extLst>
              <a:ext uri="{FF2B5EF4-FFF2-40B4-BE49-F238E27FC236}">
                <a16:creationId xmlns:a16="http://schemas.microsoft.com/office/drawing/2014/main" xmlns="" id="{E4DC4989-8D94-429E-B0AD-AD6C8A33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325110"/>
            <a:ext cx="4876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403A089-9942-49D7-94D8-71FD6A8D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8642" y="353979"/>
            <a:ext cx="10515600" cy="1325563"/>
          </a:xfrm>
        </p:spPr>
        <p:txBody>
          <a:bodyPr/>
          <a:lstStyle/>
          <a:p>
            <a:pPr algn="ctr"/>
            <a:r>
              <a:rPr lang="lt-LT" i="1" dirty="0">
                <a:latin typeface="+mn-lt"/>
              </a:rPr>
              <a:t>Galimybės. Užduočių tipai:</a:t>
            </a:r>
            <a:endParaRPr lang="en-US" i="1" dirty="0">
              <a:latin typeface="+mn-lt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2CF1DF6A-32D7-42B6-8A23-2E0FF2F88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690"/>
            <a:ext cx="10515600" cy="4351338"/>
          </a:xfrm>
        </p:spPr>
        <p:txBody>
          <a:bodyPr/>
          <a:lstStyle/>
          <a:p>
            <a:r>
              <a:rPr lang="lt-LT" dirty="0"/>
              <a:t>Įrašyti teisingą atsakymą;</a:t>
            </a:r>
          </a:p>
          <a:p>
            <a:r>
              <a:rPr lang="lt-LT" dirty="0"/>
              <a:t>Pasirinkti variantą;</a:t>
            </a:r>
          </a:p>
          <a:p>
            <a:r>
              <a:rPr lang="lt-LT" dirty="0"/>
              <a:t>Pasirinkti alternatyvą;</a:t>
            </a:r>
          </a:p>
          <a:p>
            <a:r>
              <a:rPr lang="lt-LT" dirty="0"/>
              <a:t>Balsu įrašyti atsakymą;</a:t>
            </a:r>
          </a:p>
          <a:p>
            <a:r>
              <a:rPr lang="lt-LT" dirty="0"/>
              <a:t>Sujungti rodyklėmis;</a:t>
            </a:r>
          </a:p>
          <a:p>
            <a:r>
              <a:rPr lang="lt-LT" dirty="0"/>
              <a:t>Nutempti į vietą;</a:t>
            </a:r>
          </a:p>
          <a:p>
            <a:r>
              <a:rPr lang="lt-LT" dirty="0"/>
              <a:t>Atviro tipo klausimai*.</a:t>
            </a:r>
            <a:endParaRPr lang="en-US" dirty="0"/>
          </a:p>
        </p:txBody>
      </p:sp>
      <p:pic>
        <p:nvPicPr>
          <p:cNvPr id="3074" name="Picture 2" descr="7 Unique Nursing Jobs - Diversity Nursing | Minority Nurses, Ethnic Nurses">
            <a:extLst>
              <a:ext uri="{FF2B5EF4-FFF2-40B4-BE49-F238E27FC236}">
                <a16:creationId xmlns:a16="http://schemas.microsoft.com/office/drawing/2014/main" xmlns="" id="{32DE9D5D-E724-4937-919F-B14D3DBC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68" y="1679542"/>
            <a:ext cx="5259824" cy="39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9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547C7E0-0F94-43A0-9B35-16E22CAE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9" y="472548"/>
            <a:ext cx="6971070" cy="1325563"/>
          </a:xfrm>
        </p:spPr>
        <p:txBody>
          <a:bodyPr/>
          <a:lstStyle/>
          <a:p>
            <a:pPr algn="ctr"/>
            <a:r>
              <a:rPr lang="lt-LT" b="1" i="1" dirty="0"/>
              <a:t>Galimybės. Turinio pateikimas:</a:t>
            </a:r>
            <a:endParaRPr lang="en-US" b="1" i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22204036-532D-4F72-8313-F70471E7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71" y="2125371"/>
            <a:ext cx="6098795" cy="4351338"/>
          </a:xfrm>
        </p:spPr>
        <p:txBody>
          <a:bodyPr/>
          <a:lstStyle/>
          <a:p>
            <a:r>
              <a:rPr lang="lt-LT" dirty="0"/>
              <a:t>Klausymas (garso/žodžio);</a:t>
            </a:r>
          </a:p>
          <a:p>
            <a:r>
              <a:rPr lang="lt-LT" dirty="0"/>
              <a:t>Nuorodos sekimas (skaitymas);</a:t>
            </a:r>
          </a:p>
          <a:p>
            <a:r>
              <a:rPr lang="lt-LT" dirty="0"/>
              <a:t>Klausymas (muzikos, vaizdo įrašo, dainos);</a:t>
            </a:r>
          </a:p>
          <a:p>
            <a:endParaRPr lang="en-US" dirty="0"/>
          </a:p>
        </p:txBody>
      </p:sp>
      <p:pic>
        <p:nvPicPr>
          <p:cNvPr id="4098" name="Picture 2" descr="Startup abstract concept | + Free Vectors">
            <a:extLst>
              <a:ext uri="{FF2B5EF4-FFF2-40B4-BE49-F238E27FC236}">
                <a16:creationId xmlns:a16="http://schemas.microsoft.com/office/drawing/2014/main" xmlns="" id="{98154B69-CB06-4E49-8E06-0D0A8668C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7949" r="5338" b="8160"/>
          <a:stretch/>
        </p:blipFill>
        <p:spPr bwMode="auto">
          <a:xfrm>
            <a:off x="6508954" y="1459868"/>
            <a:ext cx="5122607" cy="492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990C193-D899-4F51-B421-14E8CA56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28" y="71021"/>
            <a:ext cx="10515600" cy="678634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Išvaizda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F55699EC-06A7-4117-A094-B6DF55840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" y="749655"/>
            <a:ext cx="11381174" cy="6111893"/>
          </a:xfrm>
        </p:spPr>
      </p:pic>
    </p:spTree>
    <p:extLst>
      <p:ext uri="{BB962C8B-B14F-4D97-AF65-F5344CB8AC3E}">
        <p14:creationId xmlns:p14="http://schemas.microsoft.com/office/powerpoint/2010/main" val="14024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40235CED-4D76-48D9-9697-843A2A57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94"/>
            <a:ext cx="10515600" cy="51820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Registracija 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2A8BAC85-3F2C-4004-85FB-2D84EC4F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/>
        </p:blipFill>
        <p:spPr>
          <a:xfrm>
            <a:off x="520529" y="877196"/>
            <a:ext cx="11150942" cy="598080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5E65D78C-AE0F-46B3-B16D-2C809FF78FBA}"/>
              </a:ext>
            </a:extLst>
          </p:cNvPr>
          <p:cNvSpPr/>
          <p:nvPr/>
        </p:nvSpPr>
        <p:spPr>
          <a:xfrm>
            <a:off x="9037469" y="3755255"/>
            <a:ext cx="1597980" cy="541538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8A9FC6A-B1EF-4DE1-9B43-385F7118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17"/>
            <a:ext cx="10515600" cy="5936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Kuriame mokinių grupes:</a:t>
            </a:r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675D2B61-20E5-4AAD-B330-897359BAE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505010" y="757799"/>
            <a:ext cx="11181979" cy="6010284"/>
          </a:xfrm>
        </p:spPr>
      </p:pic>
      <p:sp>
        <p:nvSpPr>
          <p:cNvPr id="4" name="Apskritimas: tuščiaviduris 3">
            <a:extLst>
              <a:ext uri="{FF2B5EF4-FFF2-40B4-BE49-F238E27FC236}">
                <a16:creationId xmlns:a16="http://schemas.microsoft.com/office/drawing/2014/main" xmlns="" id="{F26D1875-C8BC-49CE-A4C6-7CF601294294}"/>
              </a:ext>
            </a:extLst>
          </p:cNvPr>
          <p:cNvSpPr/>
          <p:nvPr/>
        </p:nvSpPr>
        <p:spPr>
          <a:xfrm>
            <a:off x="8613559" y="2476871"/>
            <a:ext cx="2341485" cy="41725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Gelton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527</Words>
  <Application>Microsoft Office PowerPoint</Application>
  <PresentationFormat>Pasirinktinai</PresentationFormat>
  <Paragraphs>77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49</vt:i4>
      </vt:variant>
    </vt:vector>
  </HeadingPairs>
  <TitlesOfParts>
    <vt:vector size="50" baseType="lpstr">
      <vt:lpstr>„Office“ tema</vt:lpstr>
      <vt:lpstr>PowerPoint pristatymas</vt:lpstr>
      <vt:lpstr>Paskirtis:</vt:lpstr>
      <vt:lpstr>Privalumai:</vt:lpstr>
      <vt:lpstr>Trūkumai:</vt:lpstr>
      <vt:lpstr>Galimybės. Užduočių tipai:</vt:lpstr>
      <vt:lpstr>Galimybės. Turinio pateikimas:</vt:lpstr>
      <vt:lpstr>Išvaizda</vt:lpstr>
      <vt:lpstr>Registracija </vt:lpstr>
      <vt:lpstr>Kuriame mokinių grupes:</vt:lpstr>
      <vt:lpstr>PowerPoint pristatymas</vt:lpstr>
      <vt:lpstr>PowerPoint pristatymas</vt:lpstr>
      <vt:lpstr>Grupė sukurta. Kuriame mokiniams paskyras*</vt:lpstr>
      <vt:lpstr>Įrašome jų vardus, pavardes, vartotojo vardus ir slaptažodžius</vt:lpstr>
      <vt:lpstr>Mokinio prisijungimas</vt:lpstr>
      <vt:lpstr>PowerPoint pristatymas</vt:lpstr>
      <vt:lpstr>Užduočių kūrimas</vt:lpstr>
      <vt:lpstr>Kuriame sąsiuvinį - pavadinimas</vt:lpstr>
      <vt:lpstr>PowerPoint pristatymas</vt:lpstr>
      <vt:lpstr>PowerPoint pristatymas</vt:lpstr>
      <vt:lpstr>Į sąsiuvinį įtraukiame jau paruoštas užduotis</vt:lpstr>
      <vt:lpstr>PowerPoint pristatymas</vt:lpstr>
      <vt:lpstr>priskiriame sąsiuvinį mokiniams</vt:lpstr>
      <vt:lpstr>Skiriame sąsiuvinio užduotį mokiniams</vt:lpstr>
      <vt:lpstr>Ką po mokinio atlikimo mato mokytojas? Pranešimas </vt:lpstr>
      <vt:lpstr>Taisymas, komentavimas, pažymio keitimas, užduoties kartojimas</vt:lpstr>
      <vt:lpstr>Taisoma automatiškai, žymima spalvomis </vt:lpstr>
      <vt:lpstr>Kuriame užduotį patys: keliame iš kompiuterio</vt:lpstr>
      <vt:lpstr>Užduotis: įrašyti žodį. Kuriame kvadratėlį ir įrašome teisingą atsakymą</vt:lpstr>
      <vt:lpstr>Užduotis: pasirinkti iš variantų. Kuriame kvadratėlį, rašome select:yes – teisingas atsakymas, select:no – neteisingas atsakymas</vt:lpstr>
      <vt:lpstr>Užduotis: sujungti rodyklėmis. Kuriame kvadratėlį, įrašome join:1 ir atitinkamai – join:1, 2, 3, t.t.</vt:lpstr>
      <vt:lpstr>Užduotis: nutempti į vietą. Kuriame kvadratėlį ir rašome drag:1 – tempti, atitinkamai drop:1 - numesti</vt:lpstr>
      <vt:lpstr>Užduotis: pasirinkti alternatyvą. Kuriame kvadratėlį ir rašome: choose:*abcde/edcba – * rašome prieš tą variantą, kuris teisingas</vt:lpstr>
      <vt:lpstr>Užduotis: klausyti ir pasirinkti atsakymą. Piešiame kvadratėlį, rašome: listen:žodis, o paveikslėlį parenkame su select:yes arba select:no, irgi nupiešę kvadratėlį.</vt:lpstr>
      <vt:lpstr>Bus pasirinkimas kalbos, kuria sistema tuos žodžius tars.</vt:lpstr>
      <vt:lpstr>Užduotis: įrašyti garso atsakymą. Suteikiame leidimą naudoti mikrofoną. Laviname tarimą.</vt:lpstr>
      <vt:lpstr>Piešiame kvadratėlį ir rašome: speak:atsakymas</vt:lpstr>
      <vt:lpstr>Išsaugome užduotį. Private – privačiai, share - viešai</vt:lpstr>
      <vt:lpstr>Pateikiame vaizdo įrašą</vt:lpstr>
      <vt:lpstr>Kuriame didelį langelį ir įrašome nuorodą nukopijuotą iš YouTube</vt:lpstr>
      <vt:lpstr>Pateikiame dainą, muziką</vt:lpstr>
      <vt:lpstr>Kuriame kvadratėlį, įrašome playmp3: ir automatiškai būsite nukreipti kelti failo iš kompiuterio. Kai failas įsikels, po : atsiras sugeneruoti skaičiai</vt:lpstr>
      <vt:lpstr>Kuriame kvadratėlį, rašome link:http//abcde ir kopijuojame nuorodą</vt:lpstr>
      <vt:lpstr>Kita: spalvų ir stilių keitimas. Sukūrus užduotį, paspaudus ‘peržiūra‘, lyg mokinys įrašome atsakymą, spaudžiame dešinį pelės klavišą ir atliekame norimus keitimus.</vt:lpstr>
      <vt:lpstr>Kita: galime sukurti savo pažymius ar jų vertes ir jų stilių. Spaudžiame ant sąsiuvinio, grading options.</vt:lpstr>
      <vt:lpstr>PowerPoint pristatymas</vt:lpstr>
      <vt:lpstr>Kita: Kai mokiniai tik ‘svečiai‘: paskiriame norimą užduotį su nuoroda</vt:lpstr>
      <vt:lpstr>Nustatome limitus</vt:lpstr>
      <vt:lpstr>Sugeneruojama nuoroda, kurią kopijuojame ir dalinamės su mokiniais</vt:lpstr>
      <vt:lpstr>Smagaus ir sėkmingo naudojimo!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Austėja Maskoliūnaitė</dc:creator>
  <cp:lastModifiedBy>DIREKT</cp:lastModifiedBy>
  <cp:revision>30</cp:revision>
  <dcterms:created xsi:type="dcterms:W3CDTF">2021-05-03T18:03:30Z</dcterms:created>
  <dcterms:modified xsi:type="dcterms:W3CDTF">2021-06-23T11:40:41Z</dcterms:modified>
</cp:coreProperties>
</file>