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60" r:id="rId5"/>
    <p:sldId id="257" r:id="rId6"/>
    <p:sldId id="261" r:id="rId7"/>
    <p:sldId id="258" r:id="rId8"/>
    <p:sldId id="262" r:id="rId9"/>
    <p:sldId id="259" r:id="rId10"/>
    <p:sldId id="264" r:id="rId11"/>
    <p:sldId id="267" r:id="rId12"/>
    <p:sldId id="270" r:id="rId13"/>
    <p:sldId id="271" r:id="rId14"/>
    <p:sldId id="273" r:id="rId15"/>
    <p:sldId id="272" r:id="rId16"/>
    <p:sldId id="269" r:id="rId17"/>
    <p:sldId id="268" r:id="rId18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inis stilius 1 – paryškinima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eminis stilius 1 – paryškinima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darbalapis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dirty="0" smtClean="0"/>
              <a:t>UGDYMAS(IS)</a:t>
            </a:r>
            <a:r>
              <a:rPr lang="lt-LT" baseline="0" dirty="0" smtClean="0"/>
              <a:t> IR MOKINIŲ PATIRTYS</a:t>
            </a:r>
            <a:endParaRPr lang="lt-LT" dirty="0"/>
          </a:p>
        </c:rich>
      </c:tx>
      <c:layout>
        <c:manualLayout>
          <c:xMode val="edge"/>
          <c:yMode val="edge"/>
          <c:x val="0.3719724074328202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Lapas2!$A$1:$A$35</c:f>
              <c:strCache>
                <c:ptCount val="35"/>
                <c:pt idx="0">
                  <c:v>Kiekvienoje pamokoje man yra aišku, ką aš turiu išmokti.</c:v>
                </c:pt>
                <c:pt idx="1">
                  <c:v>Mokytojai kiekvieną pamoką paaiškina mums, ko ir kaip mokysimės.</c:v>
                </c:pt>
                <c:pt idx="2">
                  <c:v>Mokykloje vyksta įvairios netradicinės pamokos: integruotos, projektinės ir kt.</c:v>
                </c:pt>
                <c:pt idx="3">
                  <c:v>Mokytojų pamokos visada gerai suplanuotos ir paruoštos.</c:v>
                </c:pt>
                <c:pt idx="4">
                  <c:v>Pamokų ir kitų veiklų tvarkaraščiai man patogūs.</c:v>
                </c:pt>
                <c:pt idx="5">
                  <c:v>Mokytojai organizuoja pamokas taip, kad aš išmokčiau geriausiai, kaip galiu.</c:v>
                </c:pt>
                <c:pt idx="6">
                  <c:v>Aš žinau, į ką galiu kreiptis pagalbos, kai kyla sunkumų mokykloje.</c:v>
                </c:pt>
                <c:pt idx="7">
                  <c:v>Mokytojai pastebėję mano gabumus padeda man juos tobulinti.</c:v>
                </c:pt>
                <c:pt idx="8">
                  <c:v>Mokytojai domisi mano gebėjimais, palaiko mano siekius.</c:v>
                </c:pt>
                <c:pt idx="9">
                  <c:v>Man patinka mokytis.</c:v>
                </c:pt>
                <c:pt idx="10">
                  <c:v>Aš turiu galimybę ištaisyti savo klaidas, kad pagerinčiau savo mokymosi rezultatus. </c:v>
                </c:pt>
                <c:pt idx="11">
                  <c:v>Mokytojai skiria užduotis, susijusias su realiu gyvenimu ir patirtimi.</c:v>
                </c:pt>
                <c:pt idx="12">
                  <c:v>Mokytojai mus moko spręsti realias problemas.</c:v>
                </c:pt>
                <c:pt idx="13">
                  <c:v>Pamokose galiu pasirinkti įvairaus sunkumo užduotis.</c:v>
                </c:pt>
                <c:pt idx="14">
                  <c:v>Mokytojai savo dalyko pamokas sieja su kitų dalykų pamokomis.</c:v>
                </c:pt>
                <c:pt idx="15">
                  <c:v>Per pamokas mes mokomės įvairiai: visi kartu, grupelėse, po vieną.</c:v>
                </c:pt>
                <c:pt idx="16">
                  <c:v>Mes su mokytojais susitariame dėl taisyklių, kurios galios jų pamokose.</c:v>
                </c:pt>
                <c:pt idx="17">
                  <c:v>Aš mokausi taip, kad pasiekčiau geriausių rezultatų.</c:v>
                </c:pt>
                <c:pt idx="18">
                  <c:v>Aš geriau suprantu ir įsimenu, kai naujas žinias, informaciją sudėlioju savaip.</c:v>
                </c:pt>
                <c:pt idx="19">
                  <c:v>Man patinka mokytis kartu su kitais mokiniais.</c:v>
                </c:pt>
                <c:pt idx="20">
                  <c:v>Man patinka padėti kitiems.</c:v>
                </c:pt>
                <c:pt idx="21">
                  <c:v>Aš padedu mokytis kitiems.</c:v>
                </c:pt>
                <c:pt idx="22">
                  <c:v>Aš mokykloje jaučiuosi gerai.</c:v>
                </c:pt>
                <c:pt idx="23">
                  <c:v>Aš turiu idėjų dėl mokyklos gyvenimo gerinimo.</c:v>
                </c:pt>
                <c:pt idx="24">
                  <c:v>Aš išsakau savo idėjas, pasiūlymus dėl mokyklos gyvenimo gerinimo.</c:v>
                </c:pt>
                <c:pt idx="25">
                  <c:v>Kartu su draugais, mokytojais galime įgyvendinti savo idėjas, sumanymus.</c:v>
                </c:pt>
                <c:pt idx="26">
                  <c:v>Mokykloje yra įdomių būrelių, renginių, kitų veiklų.</c:v>
                </c:pt>
                <c:pt idx="27">
                  <c:v>Aš suprantu mokyklos tvarką ir jos laikausi.</c:v>
                </c:pt>
                <c:pt idx="28">
                  <c:v>Mokytojai visuomet paaiškina, ką turime išmokti.</c:v>
                </c:pt>
                <c:pt idx="29">
                  <c:v>Mokytojai visuomet paaiškina, kaip atlikti užduotis.</c:v>
                </c:pt>
                <c:pt idx="30">
                  <c:v>Mokytojai mane vertina įvairiais būdais: pažymiais, kaupiamaisiais įvertinimais, pagyrimais, komentarais raštu ar žodžiu.</c:v>
                </c:pt>
                <c:pt idx="31">
                  <c:v>Mokytojai man pasako, kaip siekti geresnių mokymosi rezultatų.</c:v>
                </c:pt>
                <c:pt idx="32">
                  <c:v>Aš sugebu pagal mokytojų pateiktus kriterijus įvardyti savo mokymosi sėkmes ir nesėkmes.</c:v>
                </c:pt>
                <c:pt idx="33">
                  <c:v>Mokytojai mane moko įsivertinti ką, kiek ir kaip gerai išmokau</c:v>
                </c:pt>
                <c:pt idx="34">
                  <c:v>Mokydamasis nebijau klysti, nes visada turiu galimybę pasitaisyti.</c:v>
                </c:pt>
              </c:strCache>
            </c:strRef>
          </c:cat>
          <c:val>
            <c:numRef>
              <c:f>Lapas2!$B$1:$B$35</c:f>
              <c:numCache>
                <c:formatCode>General</c:formatCode>
                <c:ptCount val="35"/>
                <c:pt idx="0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10</c:v>
                </c:pt>
                <c:pt idx="11">
                  <c:v>3</c:v>
                </c:pt>
                <c:pt idx="12">
                  <c:v>4</c:v>
                </c:pt>
                <c:pt idx="13">
                  <c:v>16</c:v>
                </c:pt>
                <c:pt idx="14">
                  <c:v>2</c:v>
                </c:pt>
                <c:pt idx="16">
                  <c:v>1</c:v>
                </c:pt>
                <c:pt idx="18">
                  <c:v>1</c:v>
                </c:pt>
                <c:pt idx="19">
                  <c:v>4</c:v>
                </c:pt>
                <c:pt idx="20">
                  <c:v>5</c:v>
                </c:pt>
                <c:pt idx="21">
                  <c:v>6</c:v>
                </c:pt>
                <c:pt idx="22">
                  <c:v>4</c:v>
                </c:pt>
                <c:pt idx="23">
                  <c:v>5</c:v>
                </c:pt>
                <c:pt idx="24">
                  <c:v>12</c:v>
                </c:pt>
                <c:pt idx="25">
                  <c:v>1</c:v>
                </c:pt>
                <c:pt idx="26">
                  <c:v>2</c:v>
                </c:pt>
                <c:pt idx="28">
                  <c:v>1</c:v>
                </c:pt>
                <c:pt idx="33">
                  <c:v>2</c:v>
                </c:pt>
                <c:pt idx="3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5D-49B4-9574-96FCBA54D8E1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Lapas2!$A$1:$A$35</c:f>
              <c:strCache>
                <c:ptCount val="35"/>
                <c:pt idx="0">
                  <c:v>Kiekvienoje pamokoje man yra aišku, ką aš turiu išmokti.</c:v>
                </c:pt>
                <c:pt idx="1">
                  <c:v>Mokytojai kiekvieną pamoką paaiškina mums, ko ir kaip mokysimės.</c:v>
                </c:pt>
                <c:pt idx="2">
                  <c:v>Mokykloje vyksta įvairios netradicinės pamokos: integruotos, projektinės ir kt.</c:v>
                </c:pt>
                <c:pt idx="3">
                  <c:v>Mokytojų pamokos visada gerai suplanuotos ir paruoštos.</c:v>
                </c:pt>
                <c:pt idx="4">
                  <c:v>Pamokų ir kitų veiklų tvarkaraščiai man patogūs.</c:v>
                </c:pt>
                <c:pt idx="5">
                  <c:v>Mokytojai organizuoja pamokas taip, kad aš išmokčiau geriausiai, kaip galiu.</c:v>
                </c:pt>
                <c:pt idx="6">
                  <c:v>Aš žinau, į ką galiu kreiptis pagalbos, kai kyla sunkumų mokykloje.</c:v>
                </c:pt>
                <c:pt idx="7">
                  <c:v>Mokytojai pastebėję mano gabumus padeda man juos tobulinti.</c:v>
                </c:pt>
                <c:pt idx="8">
                  <c:v>Mokytojai domisi mano gebėjimais, palaiko mano siekius.</c:v>
                </c:pt>
                <c:pt idx="9">
                  <c:v>Man patinka mokytis.</c:v>
                </c:pt>
                <c:pt idx="10">
                  <c:v>Aš turiu galimybę ištaisyti savo klaidas, kad pagerinčiau savo mokymosi rezultatus. </c:v>
                </c:pt>
                <c:pt idx="11">
                  <c:v>Mokytojai skiria užduotis, susijusias su realiu gyvenimu ir patirtimi.</c:v>
                </c:pt>
                <c:pt idx="12">
                  <c:v>Mokytojai mus moko spręsti realias problemas.</c:v>
                </c:pt>
                <c:pt idx="13">
                  <c:v>Pamokose galiu pasirinkti įvairaus sunkumo užduotis.</c:v>
                </c:pt>
                <c:pt idx="14">
                  <c:v>Mokytojai savo dalyko pamokas sieja su kitų dalykų pamokomis.</c:v>
                </c:pt>
                <c:pt idx="15">
                  <c:v>Per pamokas mes mokomės įvairiai: visi kartu, grupelėse, po vieną.</c:v>
                </c:pt>
                <c:pt idx="16">
                  <c:v>Mes su mokytojais susitariame dėl taisyklių, kurios galios jų pamokose.</c:v>
                </c:pt>
                <c:pt idx="17">
                  <c:v>Aš mokausi taip, kad pasiekčiau geriausių rezultatų.</c:v>
                </c:pt>
                <c:pt idx="18">
                  <c:v>Aš geriau suprantu ir įsimenu, kai naujas žinias, informaciją sudėlioju savaip.</c:v>
                </c:pt>
                <c:pt idx="19">
                  <c:v>Man patinka mokytis kartu su kitais mokiniais.</c:v>
                </c:pt>
                <c:pt idx="20">
                  <c:v>Man patinka padėti kitiems.</c:v>
                </c:pt>
                <c:pt idx="21">
                  <c:v>Aš padedu mokytis kitiems.</c:v>
                </c:pt>
                <c:pt idx="22">
                  <c:v>Aš mokykloje jaučiuosi gerai.</c:v>
                </c:pt>
                <c:pt idx="23">
                  <c:v>Aš turiu idėjų dėl mokyklos gyvenimo gerinimo.</c:v>
                </c:pt>
                <c:pt idx="24">
                  <c:v>Aš išsakau savo idėjas, pasiūlymus dėl mokyklos gyvenimo gerinimo.</c:v>
                </c:pt>
                <c:pt idx="25">
                  <c:v>Kartu su draugais, mokytojais galime įgyvendinti savo idėjas, sumanymus.</c:v>
                </c:pt>
                <c:pt idx="26">
                  <c:v>Mokykloje yra įdomių būrelių, renginių, kitų veiklų.</c:v>
                </c:pt>
                <c:pt idx="27">
                  <c:v>Aš suprantu mokyklos tvarką ir jos laikausi.</c:v>
                </c:pt>
                <c:pt idx="28">
                  <c:v>Mokytojai visuomet paaiškina, ką turime išmokti.</c:v>
                </c:pt>
                <c:pt idx="29">
                  <c:v>Mokytojai visuomet paaiškina, kaip atlikti užduotis.</c:v>
                </c:pt>
                <c:pt idx="30">
                  <c:v>Mokytojai mane vertina įvairiais būdais: pažymiais, kaupiamaisiais įvertinimais, pagyrimais, komentarais raštu ar žodžiu.</c:v>
                </c:pt>
                <c:pt idx="31">
                  <c:v>Mokytojai man pasako, kaip siekti geresnių mokymosi rezultatų.</c:v>
                </c:pt>
                <c:pt idx="32">
                  <c:v>Aš sugebu pagal mokytojų pateiktus kriterijus įvardyti savo mokymosi sėkmes ir nesėkmes.</c:v>
                </c:pt>
                <c:pt idx="33">
                  <c:v>Mokytojai mane moko įsivertinti ką, kiek ir kaip gerai išmokau</c:v>
                </c:pt>
                <c:pt idx="34">
                  <c:v>Mokydamasis nebijau klysti, nes visada turiu galimybę pasitaisyti.</c:v>
                </c:pt>
              </c:strCache>
            </c:strRef>
          </c:cat>
          <c:val>
            <c:numRef>
              <c:f>Lapas2!$C$1:$C$35</c:f>
              <c:numCache>
                <c:formatCode>General</c:formatCode>
                <c:ptCount val="35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14</c:v>
                </c:pt>
                <c:pt idx="5">
                  <c:v>9</c:v>
                </c:pt>
                <c:pt idx="6">
                  <c:v>7</c:v>
                </c:pt>
                <c:pt idx="7">
                  <c:v>7</c:v>
                </c:pt>
                <c:pt idx="8">
                  <c:v>10</c:v>
                </c:pt>
                <c:pt idx="9">
                  <c:v>18</c:v>
                </c:pt>
                <c:pt idx="10">
                  <c:v>5</c:v>
                </c:pt>
                <c:pt idx="11">
                  <c:v>9</c:v>
                </c:pt>
                <c:pt idx="12">
                  <c:v>15</c:v>
                </c:pt>
                <c:pt idx="13">
                  <c:v>17</c:v>
                </c:pt>
                <c:pt idx="14">
                  <c:v>13</c:v>
                </c:pt>
                <c:pt idx="15">
                  <c:v>1</c:v>
                </c:pt>
                <c:pt idx="16">
                  <c:v>8</c:v>
                </c:pt>
                <c:pt idx="17">
                  <c:v>4</c:v>
                </c:pt>
                <c:pt idx="18">
                  <c:v>9</c:v>
                </c:pt>
                <c:pt idx="19">
                  <c:v>6</c:v>
                </c:pt>
                <c:pt idx="20">
                  <c:v>10</c:v>
                </c:pt>
                <c:pt idx="21">
                  <c:v>18</c:v>
                </c:pt>
                <c:pt idx="22">
                  <c:v>4</c:v>
                </c:pt>
                <c:pt idx="23">
                  <c:v>12</c:v>
                </c:pt>
                <c:pt idx="24">
                  <c:v>22</c:v>
                </c:pt>
                <c:pt idx="25">
                  <c:v>9</c:v>
                </c:pt>
                <c:pt idx="26">
                  <c:v>12</c:v>
                </c:pt>
                <c:pt idx="27">
                  <c:v>5</c:v>
                </c:pt>
                <c:pt idx="28">
                  <c:v>2</c:v>
                </c:pt>
                <c:pt idx="29">
                  <c:v>1</c:v>
                </c:pt>
                <c:pt idx="30">
                  <c:v>1</c:v>
                </c:pt>
                <c:pt idx="31">
                  <c:v>7</c:v>
                </c:pt>
                <c:pt idx="32">
                  <c:v>8</c:v>
                </c:pt>
                <c:pt idx="33">
                  <c:v>10</c:v>
                </c:pt>
                <c:pt idx="3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5D-49B4-9574-96FCBA54D8E1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Lapas2!$A$1:$A$35</c:f>
              <c:strCache>
                <c:ptCount val="35"/>
                <c:pt idx="0">
                  <c:v>Kiekvienoje pamokoje man yra aišku, ką aš turiu išmokti.</c:v>
                </c:pt>
                <c:pt idx="1">
                  <c:v>Mokytojai kiekvieną pamoką paaiškina mums, ko ir kaip mokysimės.</c:v>
                </c:pt>
                <c:pt idx="2">
                  <c:v>Mokykloje vyksta įvairios netradicinės pamokos: integruotos, projektinės ir kt.</c:v>
                </c:pt>
                <c:pt idx="3">
                  <c:v>Mokytojų pamokos visada gerai suplanuotos ir paruoštos.</c:v>
                </c:pt>
                <c:pt idx="4">
                  <c:v>Pamokų ir kitų veiklų tvarkaraščiai man patogūs.</c:v>
                </c:pt>
                <c:pt idx="5">
                  <c:v>Mokytojai organizuoja pamokas taip, kad aš išmokčiau geriausiai, kaip galiu.</c:v>
                </c:pt>
                <c:pt idx="6">
                  <c:v>Aš žinau, į ką galiu kreiptis pagalbos, kai kyla sunkumų mokykloje.</c:v>
                </c:pt>
                <c:pt idx="7">
                  <c:v>Mokytojai pastebėję mano gabumus padeda man juos tobulinti.</c:v>
                </c:pt>
                <c:pt idx="8">
                  <c:v>Mokytojai domisi mano gebėjimais, palaiko mano siekius.</c:v>
                </c:pt>
                <c:pt idx="9">
                  <c:v>Man patinka mokytis.</c:v>
                </c:pt>
                <c:pt idx="10">
                  <c:v>Aš turiu galimybę ištaisyti savo klaidas, kad pagerinčiau savo mokymosi rezultatus. </c:v>
                </c:pt>
                <c:pt idx="11">
                  <c:v>Mokytojai skiria užduotis, susijusias su realiu gyvenimu ir patirtimi.</c:v>
                </c:pt>
                <c:pt idx="12">
                  <c:v>Mokytojai mus moko spręsti realias problemas.</c:v>
                </c:pt>
                <c:pt idx="13">
                  <c:v>Pamokose galiu pasirinkti įvairaus sunkumo užduotis.</c:v>
                </c:pt>
                <c:pt idx="14">
                  <c:v>Mokytojai savo dalyko pamokas sieja su kitų dalykų pamokomis.</c:v>
                </c:pt>
                <c:pt idx="15">
                  <c:v>Per pamokas mes mokomės įvairiai: visi kartu, grupelėse, po vieną.</c:v>
                </c:pt>
                <c:pt idx="16">
                  <c:v>Mes su mokytojais susitariame dėl taisyklių, kurios galios jų pamokose.</c:v>
                </c:pt>
                <c:pt idx="17">
                  <c:v>Aš mokausi taip, kad pasiekčiau geriausių rezultatų.</c:v>
                </c:pt>
                <c:pt idx="18">
                  <c:v>Aš geriau suprantu ir įsimenu, kai naujas žinias, informaciją sudėlioju savaip.</c:v>
                </c:pt>
                <c:pt idx="19">
                  <c:v>Man patinka mokytis kartu su kitais mokiniais.</c:v>
                </c:pt>
                <c:pt idx="20">
                  <c:v>Man patinka padėti kitiems.</c:v>
                </c:pt>
                <c:pt idx="21">
                  <c:v>Aš padedu mokytis kitiems.</c:v>
                </c:pt>
                <c:pt idx="22">
                  <c:v>Aš mokykloje jaučiuosi gerai.</c:v>
                </c:pt>
                <c:pt idx="23">
                  <c:v>Aš turiu idėjų dėl mokyklos gyvenimo gerinimo.</c:v>
                </c:pt>
                <c:pt idx="24">
                  <c:v>Aš išsakau savo idėjas, pasiūlymus dėl mokyklos gyvenimo gerinimo.</c:v>
                </c:pt>
                <c:pt idx="25">
                  <c:v>Kartu su draugais, mokytojais galime įgyvendinti savo idėjas, sumanymus.</c:v>
                </c:pt>
                <c:pt idx="26">
                  <c:v>Mokykloje yra įdomių būrelių, renginių, kitų veiklų.</c:v>
                </c:pt>
                <c:pt idx="27">
                  <c:v>Aš suprantu mokyklos tvarką ir jos laikausi.</c:v>
                </c:pt>
                <c:pt idx="28">
                  <c:v>Mokytojai visuomet paaiškina, ką turime išmokti.</c:v>
                </c:pt>
                <c:pt idx="29">
                  <c:v>Mokytojai visuomet paaiškina, kaip atlikti užduotis.</c:v>
                </c:pt>
                <c:pt idx="30">
                  <c:v>Mokytojai mane vertina įvairiais būdais: pažymiais, kaupiamaisiais įvertinimais, pagyrimais, komentarais raštu ar žodžiu.</c:v>
                </c:pt>
                <c:pt idx="31">
                  <c:v>Mokytojai man pasako, kaip siekti geresnių mokymosi rezultatų.</c:v>
                </c:pt>
                <c:pt idx="32">
                  <c:v>Aš sugebu pagal mokytojų pateiktus kriterijus įvardyti savo mokymosi sėkmes ir nesėkmes.</c:v>
                </c:pt>
                <c:pt idx="33">
                  <c:v>Mokytojai mane moko įsivertinti ką, kiek ir kaip gerai išmokau</c:v>
                </c:pt>
                <c:pt idx="34">
                  <c:v>Mokydamasis nebijau klysti, nes visada turiu galimybę pasitaisyti.</c:v>
                </c:pt>
              </c:strCache>
            </c:strRef>
          </c:cat>
          <c:val>
            <c:numRef>
              <c:f>Lapas2!$D$1:$D$35</c:f>
              <c:numCache>
                <c:formatCode>General</c:formatCode>
                <c:ptCount val="35"/>
                <c:pt idx="0">
                  <c:v>25</c:v>
                </c:pt>
                <c:pt idx="1">
                  <c:v>24</c:v>
                </c:pt>
                <c:pt idx="2">
                  <c:v>16</c:v>
                </c:pt>
                <c:pt idx="3">
                  <c:v>23</c:v>
                </c:pt>
                <c:pt idx="4">
                  <c:v>19</c:v>
                </c:pt>
                <c:pt idx="5">
                  <c:v>25</c:v>
                </c:pt>
                <c:pt idx="6">
                  <c:v>24</c:v>
                </c:pt>
                <c:pt idx="7">
                  <c:v>27</c:v>
                </c:pt>
                <c:pt idx="8">
                  <c:v>23</c:v>
                </c:pt>
                <c:pt idx="9">
                  <c:v>17</c:v>
                </c:pt>
                <c:pt idx="10">
                  <c:v>28</c:v>
                </c:pt>
                <c:pt idx="11">
                  <c:v>30</c:v>
                </c:pt>
                <c:pt idx="12">
                  <c:v>22</c:v>
                </c:pt>
                <c:pt idx="13">
                  <c:v>12</c:v>
                </c:pt>
                <c:pt idx="14">
                  <c:v>29</c:v>
                </c:pt>
                <c:pt idx="15">
                  <c:v>14</c:v>
                </c:pt>
                <c:pt idx="16">
                  <c:v>22</c:v>
                </c:pt>
                <c:pt idx="17">
                  <c:v>27</c:v>
                </c:pt>
                <c:pt idx="18">
                  <c:v>28</c:v>
                </c:pt>
                <c:pt idx="19">
                  <c:v>17</c:v>
                </c:pt>
                <c:pt idx="20">
                  <c:v>19</c:v>
                </c:pt>
                <c:pt idx="21">
                  <c:v>17</c:v>
                </c:pt>
                <c:pt idx="22">
                  <c:v>25</c:v>
                </c:pt>
                <c:pt idx="23">
                  <c:v>19</c:v>
                </c:pt>
                <c:pt idx="24">
                  <c:v>11</c:v>
                </c:pt>
                <c:pt idx="25">
                  <c:v>30</c:v>
                </c:pt>
                <c:pt idx="26">
                  <c:v>22</c:v>
                </c:pt>
                <c:pt idx="27">
                  <c:v>19</c:v>
                </c:pt>
                <c:pt idx="28">
                  <c:v>24</c:v>
                </c:pt>
                <c:pt idx="29">
                  <c:v>28</c:v>
                </c:pt>
                <c:pt idx="30">
                  <c:v>21</c:v>
                </c:pt>
                <c:pt idx="31">
                  <c:v>29</c:v>
                </c:pt>
                <c:pt idx="32">
                  <c:v>32</c:v>
                </c:pt>
                <c:pt idx="33">
                  <c:v>28</c:v>
                </c:pt>
                <c:pt idx="3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5D-49B4-9574-96FCBA54D8E1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Lapas2!$A$1:$A$35</c:f>
              <c:strCache>
                <c:ptCount val="35"/>
                <c:pt idx="0">
                  <c:v>Kiekvienoje pamokoje man yra aišku, ką aš turiu išmokti.</c:v>
                </c:pt>
                <c:pt idx="1">
                  <c:v>Mokytojai kiekvieną pamoką paaiškina mums, ko ir kaip mokysimės.</c:v>
                </c:pt>
                <c:pt idx="2">
                  <c:v>Mokykloje vyksta įvairios netradicinės pamokos: integruotos, projektinės ir kt.</c:v>
                </c:pt>
                <c:pt idx="3">
                  <c:v>Mokytojų pamokos visada gerai suplanuotos ir paruoštos.</c:v>
                </c:pt>
                <c:pt idx="4">
                  <c:v>Pamokų ir kitų veiklų tvarkaraščiai man patogūs.</c:v>
                </c:pt>
                <c:pt idx="5">
                  <c:v>Mokytojai organizuoja pamokas taip, kad aš išmokčiau geriausiai, kaip galiu.</c:v>
                </c:pt>
                <c:pt idx="6">
                  <c:v>Aš žinau, į ką galiu kreiptis pagalbos, kai kyla sunkumų mokykloje.</c:v>
                </c:pt>
                <c:pt idx="7">
                  <c:v>Mokytojai pastebėję mano gabumus padeda man juos tobulinti.</c:v>
                </c:pt>
                <c:pt idx="8">
                  <c:v>Mokytojai domisi mano gebėjimais, palaiko mano siekius.</c:v>
                </c:pt>
                <c:pt idx="9">
                  <c:v>Man patinka mokytis.</c:v>
                </c:pt>
                <c:pt idx="10">
                  <c:v>Aš turiu galimybę ištaisyti savo klaidas, kad pagerinčiau savo mokymosi rezultatus. </c:v>
                </c:pt>
                <c:pt idx="11">
                  <c:v>Mokytojai skiria užduotis, susijusias su realiu gyvenimu ir patirtimi.</c:v>
                </c:pt>
                <c:pt idx="12">
                  <c:v>Mokytojai mus moko spręsti realias problemas.</c:v>
                </c:pt>
                <c:pt idx="13">
                  <c:v>Pamokose galiu pasirinkti įvairaus sunkumo užduotis.</c:v>
                </c:pt>
                <c:pt idx="14">
                  <c:v>Mokytojai savo dalyko pamokas sieja su kitų dalykų pamokomis.</c:v>
                </c:pt>
                <c:pt idx="15">
                  <c:v>Per pamokas mes mokomės įvairiai: visi kartu, grupelėse, po vieną.</c:v>
                </c:pt>
                <c:pt idx="16">
                  <c:v>Mes su mokytojais susitariame dėl taisyklių, kurios galios jų pamokose.</c:v>
                </c:pt>
                <c:pt idx="17">
                  <c:v>Aš mokausi taip, kad pasiekčiau geriausių rezultatų.</c:v>
                </c:pt>
                <c:pt idx="18">
                  <c:v>Aš geriau suprantu ir įsimenu, kai naujas žinias, informaciją sudėlioju savaip.</c:v>
                </c:pt>
                <c:pt idx="19">
                  <c:v>Man patinka mokytis kartu su kitais mokiniais.</c:v>
                </c:pt>
                <c:pt idx="20">
                  <c:v>Man patinka padėti kitiems.</c:v>
                </c:pt>
                <c:pt idx="21">
                  <c:v>Aš padedu mokytis kitiems.</c:v>
                </c:pt>
                <c:pt idx="22">
                  <c:v>Aš mokykloje jaučiuosi gerai.</c:v>
                </c:pt>
                <c:pt idx="23">
                  <c:v>Aš turiu idėjų dėl mokyklos gyvenimo gerinimo.</c:v>
                </c:pt>
                <c:pt idx="24">
                  <c:v>Aš išsakau savo idėjas, pasiūlymus dėl mokyklos gyvenimo gerinimo.</c:v>
                </c:pt>
                <c:pt idx="25">
                  <c:v>Kartu su draugais, mokytojais galime įgyvendinti savo idėjas, sumanymus.</c:v>
                </c:pt>
                <c:pt idx="26">
                  <c:v>Mokykloje yra įdomių būrelių, renginių, kitų veiklų.</c:v>
                </c:pt>
                <c:pt idx="27">
                  <c:v>Aš suprantu mokyklos tvarką ir jos laikausi.</c:v>
                </c:pt>
                <c:pt idx="28">
                  <c:v>Mokytojai visuomet paaiškina, ką turime išmokti.</c:v>
                </c:pt>
                <c:pt idx="29">
                  <c:v>Mokytojai visuomet paaiškina, kaip atlikti užduotis.</c:v>
                </c:pt>
                <c:pt idx="30">
                  <c:v>Mokytojai mane vertina įvairiais būdais: pažymiais, kaupiamaisiais įvertinimais, pagyrimais, komentarais raštu ar žodžiu.</c:v>
                </c:pt>
                <c:pt idx="31">
                  <c:v>Mokytojai man pasako, kaip siekti geresnių mokymosi rezultatų.</c:v>
                </c:pt>
                <c:pt idx="32">
                  <c:v>Aš sugebu pagal mokytojų pateiktus kriterijus įvardyti savo mokymosi sėkmes ir nesėkmes.</c:v>
                </c:pt>
                <c:pt idx="33">
                  <c:v>Mokytojai mane moko įsivertinti ką, kiek ir kaip gerai išmokau</c:v>
                </c:pt>
                <c:pt idx="34">
                  <c:v>Mokydamasis nebijau klysti, nes visada turiu galimybę pasitaisyti.</c:v>
                </c:pt>
              </c:strCache>
            </c:strRef>
          </c:cat>
          <c:val>
            <c:numRef>
              <c:f>Lapas2!$E$1:$E$35</c:f>
              <c:numCache>
                <c:formatCode>General</c:formatCode>
                <c:ptCount val="35"/>
                <c:pt idx="0">
                  <c:v>10</c:v>
                </c:pt>
                <c:pt idx="1">
                  <c:v>13</c:v>
                </c:pt>
                <c:pt idx="2">
                  <c:v>24</c:v>
                </c:pt>
                <c:pt idx="3">
                  <c:v>23</c:v>
                </c:pt>
                <c:pt idx="4">
                  <c:v>15</c:v>
                </c:pt>
                <c:pt idx="5">
                  <c:v>15</c:v>
                </c:pt>
                <c:pt idx="6">
                  <c:v>18</c:v>
                </c:pt>
                <c:pt idx="7">
                  <c:v>13</c:v>
                </c:pt>
                <c:pt idx="8">
                  <c:v>14</c:v>
                </c:pt>
                <c:pt idx="9">
                  <c:v>5</c:v>
                </c:pt>
                <c:pt idx="10">
                  <c:v>17</c:v>
                </c:pt>
                <c:pt idx="11">
                  <c:v>8</c:v>
                </c:pt>
                <c:pt idx="12">
                  <c:v>9</c:v>
                </c:pt>
                <c:pt idx="13">
                  <c:v>5</c:v>
                </c:pt>
                <c:pt idx="14">
                  <c:v>6</c:v>
                </c:pt>
                <c:pt idx="15">
                  <c:v>35</c:v>
                </c:pt>
                <c:pt idx="16">
                  <c:v>19</c:v>
                </c:pt>
                <c:pt idx="17">
                  <c:v>18</c:v>
                </c:pt>
                <c:pt idx="18">
                  <c:v>12</c:v>
                </c:pt>
                <c:pt idx="19">
                  <c:v>23</c:v>
                </c:pt>
                <c:pt idx="20">
                  <c:v>15</c:v>
                </c:pt>
                <c:pt idx="21">
                  <c:v>9</c:v>
                </c:pt>
                <c:pt idx="22">
                  <c:v>17</c:v>
                </c:pt>
                <c:pt idx="23">
                  <c:v>14</c:v>
                </c:pt>
                <c:pt idx="24">
                  <c:v>5</c:v>
                </c:pt>
                <c:pt idx="25">
                  <c:v>10</c:v>
                </c:pt>
                <c:pt idx="26">
                  <c:v>14</c:v>
                </c:pt>
                <c:pt idx="27">
                  <c:v>26</c:v>
                </c:pt>
                <c:pt idx="28">
                  <c:v>23</c:v>
                </c:pt>
                <c:pt idx="29">
                  <c:v>21</c:v>
                </c:pt>
                <c:pt idx="30">
                  <c:v>28</c:v>
                </c:pt>
                <c:pt idx="31">
                  <c:v>14</c:v>
                </c:pt>
                <c:pt idx="32">
                  <c:v>10</c:v>
                </c:pt>
                <c:pt idx="33">
                  <c:v>10</c:v>
                </c:pt>
                <c:pt idx="3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5D-49B4-9574-96FCBA54D8E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42142351"/>
        <c:axId val="142131119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lt-LT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Lapas2!$A$1:$A$35</c15:sqref>
                        </c15:formulaRef>
                      </c:ext>
                    </c:extLst>
                    <c:strCache>
                      <c:ptCount val="35"/>
                      <c:pt idx="0">
                        <c:v>Kiekvienoje pamokoje man yra aišku, ką aš turiu išmokti.</c:v>
                      </c:pt>
                      <c:pt idx="1">
                        <c:v>Mokytojai kiekvieną pamoką paaiškina mums, ko ir kaip mokysimės.</c:v>
                      </c:pt>
                      <c:pt idx="2">
                        <c:v>Mokykloje vyksta įvairios netradicinės pamokos: integruotos, projektinės ir kt.</c:v>
                      </c:pt>
                      <c:pt idx="3">
                        <c:v>Mokytojų pamokos visada gerai suplanuotos ir paruoštos.</c:v>
                      </c:pt>
                      <c:pt idx="4">
                        <c:v>Pamokų ir kitų veiklų tvarkaraščiai man patogūs.</c:v>
                      </c:pt>
                      <c:pt idx="5">
                        <c:v>Mokytojai organizuoja pamokas taip, kad aš išmokčiau geriausiai, kaip galiu.</c:v>
                      </c:pt>
                      <c:pt idx="6">
                        <c:v>Aš žinau, į ką galiu kreiptis pagalbos, kai kyla sunkumų mokykloje.</c:v>
                      </c:pt>
                      <c:pt idx="7">
                        <c:v>Mokytojai pastebėję mano gabumus padeda man juos tobulinti.</c:v>
                      </c:pt>
                      <c:pt idx="8">
                        <c:v>Mokytojai domisi mano gebėjimais, palaiko mano siekius.</c:v>
                      </c:pt>
                      <c:pt idx="9">
                        <c:v>Man patinka mokytis.</c:v>
                      </c:pt>
                      <c:pt idx="10">
                        <c:v>Aš turiu galimybę ištaisyti savo klaidas, kad pagerinčiau savo mokymosi rezultatus. </c:v>
                      </c:pt>
                      <c:pt idx="11">
                        <c:v>Mokytojai skiria užduotis, susijusias su realiu gyvenimu ir patirtimi.</c:v>
                      </c:pt>
                      <c:pt idx="12">
                        <c:v>Mokytojai mus moko spręsti realias problemas.</c:v>
                      </c:pt>
                      <c:pt idx="13">
                        <c:v>Pamokose galiu pasirinkti įvairaus sunkumo užduotis.</c:v>
                      </c:pt>
                      <c:pt idx="14">
                        <c:v>Mokytojai savo dalyko pamokas sieja su kitų dalykų pamokomis.</c:v>
                      </c:pt>
                      <c:pt idx="15">
                        <c:v>Per pamokas mes mokomės įvairiai: visi kartu, grupelėse, po vieną.</c:v>
                      </c:pt>
                      <c:pt idx="16">
                        <c:v>Mes su mokytojais susitariame dėl taisyklių, kurios galios jų pamokose.</c:v>
                      </c:pt>
                      <c:pt idx="17">
                        <c:v>Aš mokausi taip, kad pasiekčiau geriausių rezultatų.</c:v>
                      </c:pt>
                      <c:pt idx="18">
                        <c:v>Aš geriau suprantu ir įsimenu, kai naujas žinias, informaciją sudėlioju savaip.</c:v>
                      </c:pt>
                      <c:pt idx="19">
                        <c:v>Man patinka mokytis kartu su kitais mokiniais.</c:v>
                      </c:pt>
                      <c:pt idx="20">
                        <c:v>Man patinka padėti kitiems.</c:v>
                      </c:pt>
                      <c:pt idx="21">
                        <c:v>Aš padedu mokytis kitiems.</c:v>
                      </c:pt>
                      <c:pt idx="22">
                        <c:v>Aš mokykloje jaučiuosi gerai.</c:v>
                      </c:pt>
                      <c:pt idx="23">
                        <c:v>Aš turiu idėjų dėl mokyklos gyvenimo gerinimo.</c:v>
                      </c:pt>
                      <c:pt idx="24">
                        <c:v>Aš išsakau savo idėjas, pasiūlymus dėl mokyklos gyvenimo gerinimo.</c:v>
                      </c:pt>
                      <c:pt idx="25">
                        <c:v>Kartu su draugais, mokytojais galime įgyvendinti savo idėjas, sumanymus.</c:v>
                      </c:pt>
                      <c:pt idx="26">
                        <c:v>Mokykloje yra įdomių būrelių, renginių, kitų veiklų.</c:v>
                      </c:pt>
                      <c:pt idx="27">
                        <c:v>Aš suprantu mokyklos tvarką ir jos laikausi.</c:v>
                      </c:pt>
                      <c:pt idx="28">
                        <c:v>Mokytojai visuomet paaiškina, ką turime išmokti.</c:v>
                      </c:pt>
                      <c:pt idx="29">
                        <c:v>Mokytojai visuomet paaiškina, kaip atlikti užduotis.</c:v>
                      </c:pt>
                      <c:pt idx="30">
                        <c:v>Mokytojai mane vertina įvairiais būdais: pažymiais, kaupiamaisiais įvertinimais, pagyrimais, komentarais raštu ar žodžiu.</c:v>
                      </c:pt>
                      <c:pt idx="31">
                        <c:v>Mokytojai man pasako, kaip siekti geresnių mokymosi rezultatų.</c:v>
                      </c:pt>
                      <c:pt idx="32">
                        <c:v>Aš sugebu pagal mokytojų pateiktus kriterijus įvardyti savo mokymosi sėkmes ir nesėkmes.</c:v>
                      </c:pt>
                      <c:pt idx="33">
                        <c:v>Mokytojai mane moko įsivertinti ką, kiek ir kaip gerai išmokau</c:v>
                      </c:pt>
                      <c:pt idx="34">
                        <c:v>Mokydamasis nebijau klysti, nes visada turiu galimybę pasitaisyti.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Lapas2!$F$1:$F$35</c15:sqref>
                        </c15:formulaRef>
                      </c:ext>
                    </c:extLst>
                    <c:numCache>
                      <c:formatCode>General</c:formatCode>
                      <c:ptCount val="3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F75D-49B4-9574-96FCBA54D8E1}"/>
                  </c:ext>
                </c:extLst>
              </c15:ser>
            </c15:filteredBarSeries>
          </c:ext>
        </c:extLst>
      </c:barChart>
      <c:catAx>
        <c:axId val="142142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131119"/>
        <c:crosses val="autoZero"/>
        <c:auto val="1"/>
        <c:lblAlgn val="ctr"/>
        <c:lblOffset val="100"/>
        <c:noMultiLvlLbl val="0"/>
      </c:catAx>
      <c:valAx>
        <c:axId val="14213111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2142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2364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8179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046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1896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5593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6742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4850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279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112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4911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3352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7C188-F3EF-4005-BB91-E9FDFBB13383}" type="datetimeFigureOut">
              <a:rPr lang="lt-LT" smtClean="0"/>
              <a:t>2025-06-20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5EF22-4AD6-4097-B898-B4D42406CB8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5169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3099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Gimnazijos veiklos kokybės </a:t>
            </a: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įsivertinimas</a:t>
            </a:r>
            <a:b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2025m</a:t>
            </a:r>
            <a:endParaRPr lang="lt-L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1629295"/>
            <a:ext cx="10515600" cy="4547668"/>
          </a:xfrm>
        </p:spPr>
        <p:txBody>
          <a:bodyPr/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Gimnazijos veiklos kokybės įsivertinimas apėmė keturias sritis (rezultatai, ugdymas(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ir mokinių patirtys, ugdymo(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aplinkos, lyderystė ir vadyba).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apklausoje dalyvavo 51 iš 52pakviestų dalyvauti mokinių (98 % aktyvumas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Tėvų apklausoje dalyvavo 26 tėvai iš 39 </a:t>
            </a:r>
            <a:r>
              <a:rPr lang="lt-L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pakviestų dalyvauti.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63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7959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800" dirty="0" smtClean="0"/>
              <a:t>LYDERYSTĖ IR VADYBA</a:t>
            </a:r>
            <a:endParaRPr lang="lt-LT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773084"/>
            <a:ext cx="5181600" cy="54038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b="1" u="sng" dirty="0" smtClean="0">
                <a:solidFill>
                  <a:schemeClr val="accent6"/>
                </a:solidFill>
              </a:rPr>
              <a:t>Aukščiausios vertės:</a:t>
            </a:r>
          </a:p>
          <a:p>
            <a:pPr marL="0" indent="0">
              <a:buNone/>
            </a:pPr>
            <a:r>
              <a:rPr lang="lt-LT" dirty="0" smtClean="0">
                <a:solidFill>
                  <a:schemeClr val="accent6"/>
                </a:solidFill>
              </a:rPr>
              <a:t>1. Mūsų mokyklos mokytojai stengiasi kuo geriau vesti pamokas (47/92%).</a:t>
            </a:r>
          </a:p>
          <a:p>
            <a:pPr marL="0" indent="0">
              <a:buNone/>
            </a:pPr>
            <a:r>
              <a:rPr lang="lt-LT" dirty="0" smtClean="0">
                <a:solidFill>
                  <a:schemeClr val="accent6"/>
                </a:solidFill>
              </a:rPr>
              <a:t>2. Mūsų mokyklos mokytojai bendradarbiauja, dirba kartu tam, kad mes pasiektume kuo geresnių rezultatų(46/90%).</a:t>
            </a:r>
          </a:p>
          <a:p>
            <a:pPr marL="0" indent="0">
              <a:buNone/>
            </a:pPr>
            <a:r>
              <a:rPr lang="lt-LT" dirty="0" smtClean="0">
                <a:solidFill>
                  <a:schemeClr val="accent6"/>
                </a:solidFill>
              </a:rPr>
              <a:t>3. Priimant sprendimus mokykloje gerbiama kiekvieno nuomonė(46).</a:t>
            </a:r>
          </a:p>
          <a:p>
            <a:pPr marL="0" indent="0">
              <a:buNone/>
            </a:pPr>
            <a:r>
              <a:rPr lang="lt-LT" dirty="0" smtClean="0">
                <a:solidFill>
                  <a:schemeClr val="accent6"/>
                </a:solidFill>
              </a:rPr>
              <a:t>4. Esu skatinamas rodyti iniciatyvą, diskutuoti, mąstyti ir kūrybiškai veikti(46</a:t>
            </a:r>
            <a:r>
              <a:rPr lang="lt-LT" dirty="0">
                <a:solidFill>
                  <a:srgbClr val="70AD47"/>
                </a:solidFill>
              </a:rPr>
              <a:t>/90%</a:t>
            </a:r>
            <a:r>
              <a:rPr lang="lt-LT" dirty="0" smtClean="0">
                <a:solidFill>
                  <a:schemeClr val="accent6"/>
                </a:solidFill>
              </a:rPr>
              <a:t>).</a:t>
            </a:r>
            <a:endParaRPr lang="lt-LT" dirty="0">
              <a:solidFill>
                <a:schemeClr val="accent6"/>
              </a:solidFill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773084"/>
            <a:ext cx="5181600" cy="54038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b="1" u="sng" dirty="0" smtClean="0">
                <a:solidFill>
                  <a:srgbClr val="FF0000"/>
                </a:solidFill>
              </a:rPr>
              <a:t>Žemiausios vertės:</a:t>
            </a:r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rgbClr val="FF0000"/>
                </a:solidFill>
              </a:rPr>
              <a:t>Aš žinau, kokia yra mokyklos </a:t>
            </a:r>
          </a:p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</a:rPr>
              <a:t>ateities svajonė (vizija) (27/53%).</a:t>
            </a:r>
          </a:p>
          <a:p>
            <a:pPr marL="514350" indent="-514350">
              <a:buAutoNum type="arabicPeriod"/>
            </a:pPr>
            <a:endParaRPr lang="lt-LT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lt-LT" dirty="0" smtClean="0">
                <a:solidFill>
                  <a:srgbClr val="FF0000"/>
                </a:solidFill>
              </a:rPr>
              <a:t>2. Mes mokykloje kalbame apie tai, kokia mūsų mokykla galėtų (turėtų) būti ateityje(23/45%).</a:t>
            </a:r>
          </a:p>
          <a:p>
            <a:pPr marL="514350" indent="-514350">
              <a:buAutoNum type="arabicPeriod"/>
            </a:pPr>
            <a:endParaRPr lang="lt-L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</a:rPr>
              <a:t>3.</a:t>
            </a:r>
            <a:r>
              <a:rPr lang="fi-FI" dirty="0" smtClean="0">
                <a:solidFill>
                  <a:srgbClr val="FF0000"/>
                </a:solidFill>
              </a:rPr>
              <a:t>Pastebiu, kad mokytojai mokosi vieni iš kitų</a:t>
            </a:r>
            <a:r>
              <a:rPr lang="lt-LT" dirty="0" smtClean="0">
                <a:solidFill>
                  <a:srgbClr val="FF0000"/>
                </a:solidFill>
              </a:rPr>
              <a:t>(23/45%).</a:t>
            </a:r>
            <a:endParaRPr lang="lt-L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498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IŠVADOS</a:t>
            </a:r>
            <a:b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(mokinių apklausa)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32755" y="1825625"/>
            <a:ext cx="11646131" cy="4351338"/>
          </a:xfrm>
        </p:spPr>
        <p:txBody>
          <a:bodyPr>
            <a:normAutofit/>
          </a:bodyPr>
          <a:lstStyle/>
          <a:p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Pagal pateiktus ir išanalizuotus duomenis galima teigti, kad rodikliai: </a:t>
            </a:r>
          </a:p>
          <a:p>
            <a:pPr marL="0" indent="0">
              <a:buNone/>
            </a:pP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Rezultatai- atitinka 3-4 lygį (73 %); </a:t>
            </a:r>
          </a:p>
          <a:p>
            <a:pPr marL="0" indent="0">
              <a:buNone/>
            </a:pP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Ugdymasis ir mokinių patirtys – 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atitinka 3-4 lygį (89</a:t>
            </a:r>
            <a:r>
              <a:rPr lang="lt-LT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Lyderystė ir vadyba-atitinka 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3-4 lygį (100 %); </a:t>
            </a:r>
          </a:p>
          <a:p>
            <a:pPr marL="0" indent="0">
              <a:buNone/>
            </a:pP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Ugdymo(</a:t>
            </a:r>
            <a:r>
              <a:rPr lang="lt-L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aplinkos -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atitinka 3 -4 lygį (79 %); </a:t>
            </a:r>
          </a:p>
        </p:txBody>
      </p:sp>
    </p:spTree>
    <p:extLst>
      <p:ext uri="{BB962C8B-B14F-4D97-AF65-F5344CB8AC3E}">
        <p14:creationId xmlns:p14="http://schemas.microsoft.com/office/powerpoint/2010/main" val="1638644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00607" cy="732155"/>
          </a:xfrm>
        </p:spPr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REZULTATAI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(tėvų apklausa)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141316" y="1825625"/>
            <a:ext cx="5878484" cy="4351338"/>
          </a:xfrm>
        </p:spPr>
        <p:txBody>
          <a:bodyPr/>
          <a:lstStyle/>
          <a:p>
            <a:pPr marL="0" indent="0">
              <a:buNone/>
            </a:pPr>
            <a:r>
              <a:rPr lang="lt-LT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Aukščiausios vertės</a:t>
            </a:r>
            <a:r>
              <a:rPr lang="lt-LT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Mano vaikas po truputį išmoksta naujų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dalykų.(92%)</a:t>
            </a:r>
          </a:p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Mano vaikas gerbia kiekvieną </a:t>
            </a: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asmenį.(88</a:t>
            </a:r>
            <a:r>
              <a:rPr lang="lt-LT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lt-LT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Aš žinau, kas mano vaikui sekasi</a:t>
            </a: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.(88%)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half" idx="2"/>
          </p:nvPr>
        </p:nvSpPr>
        <p:spPr>
          <a:xfrm>
            <a:off x="5868784" y="1825625"/>
            <a:ext cx="6068292" cy="4957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Žemiausios vertės:</a:t>
            </a: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1.Mano vaiko mokyklos pasiekimai yra žinomi mieste (rajone ar šalyje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38%)</a:t>
            </a:r>
          </a:p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2.Mano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vaikas daro pažangą visose ugdymo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srityse.(69%)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83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Ugdymas(</a:t>
            </a:r>
            <a:r>
              <a:rPr lang="lt-LT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lt-LT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ir mokinių patirtys</a:t>
            </a:r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Aukščiausios vertės:</a:t>
            </a:r>
          </a:p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Mano 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vaikui patinka mokytis </a:t>
            </a: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kartu 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kitais </a:t>
            </a: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mokiniais.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(88%)</a:t>
            </a:r>
          </a:p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Mano </a:t>
            </a: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vaikas laikosi mokyklos </a:t>
            </a: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taisyklių.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(88%)</a:t>
            </a:r>
          </a:p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Mokytojai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vaikus vertina įvairiais būdais: pažymiais, kaupiamaisiais balais, pagyrimais, komentarais raštu ar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žodžiu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.(88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Mano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vaikas įsivertina savo mokymosi sėkmes ir iššūkius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.(88%)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84800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Žemiausios vertės:</a:t>
            </a:r>
          </a:p>
          <a:p>
            <a:pPr marL="514350" indent="-514350">
              <a:buAutoNum type="arabicPeriod"/>
            </a:pP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Pamokose </a:t>
            </a: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vaikas gali pasirinkti įvairaus sunkumo užduotis</a:t>
            </a: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.(50%)</a:t>
            </a:r>
          </a:p>
          <a:p>
            <a:pPr marL="514350" indent="-514350">
              <a:buAutoNum type="arabicPeriod"/>
            </a:pP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Mano vaikas turėdamas idėjų dėl mokyklos gyvenimo gerinimo gali jas įgyvendinti</a:t>
            </a: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.(54%)</a:t>
            </a:r>
          </a:p>
          <a:p>
            <a:pPr marL="514350" indent="-514350">
              <a:buAutoNum type="arabicPeriod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Mokytojai moko spręsti realias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problemas.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(62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514350" indent="-514350">
              <a:buAutoNum type="arabicPeriod"/>
            </a:pPr>
            <a:r>
              <a:rPr 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Mano vaikas mokykloje jaučiasi </a:t>
            </a: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gerai.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(62%)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143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7340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UGDYMO(SI) APLINKOS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299258" y="1113905"/>
            <a:ext cx="5720542" cy="5544590"/>
          </a:xfrm>
        </p:spPr>
        <p:txBody>
          <a:bodyPr/>
          <a:lstStyle/>
          <a:p>
            <a:pPr marL="0" indent="0">
              <a:buNone/>
            </a:pPr>
            <a:r>
              <a:rPr lang="lt-LT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Aukščiausios vertės:</a:t>
            </a: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Mokydamasis mano vaikas naudojasi įvairia įranga ir priemonėmis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(88%)</a:t>
            </a: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Mano vaiko pamokose naudojamos įvairios priemonės yra naudingos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(88%)</a:t>
            </a: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Mokyklos (klasių) erdves puošia mokinių darbai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.(88%)</a:t>
            </a: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Mano vaikas su dalykų mokytojais vyksta mokytis į muziejus, gamtą, kitas įstaigas ir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pan. (88%)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113905"/>
            <a:ext cx="5756564" cy="5544590"/>
          </a:xfrm>
        </p:spPr>
        <p:txBody>
          <a:bodyPr/>
          <a:lstStyle/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Žemiausios </a:t>
            </a:r>
            <a:r>
              <a:rPr lang="lt-LT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vertės:</a:t>
            </a:r>
          </a:p>
          <a:p>
            <a:pPr marL="514350" indent="-514350">
              <a:buAutoNum type="arabicPeriod"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Tėvai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įtraukiami kuriant mokyklos erdves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.(38%)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96606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5900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LYDERYSTĖ IR VADYBA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216131" y="1005840"/>
            <a:ext cx="5803669" cy="5735782"/>
          </a:xfrm>
        </p:spPr>
        <p:txBody>
          <a:bodyPr/>
          <a:lstStyle/>
          <a:p>
            <a:pPr marL="0" indent="0">
              <a:buNone/>
            </a:pPr>
            <a:r>
              <a:rPr lang="lt-LT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Aukščiausios vertės:</a:t>
            </a:r>
          </a:p>
          <a:p>
            <a:pPr marL="514350" indent="-514350">
              <a:buAutoNum type="arabicPeriod"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Mokykloje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užtenka mano vaiko mokymui(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skirtų priemonių, technologijų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.(88%)</a:t>
            </a:r>
          </a:p>
          <a:p>
            <a:pPr marL="514350" indent="-514350">
              <a:buAutoNum type="arabicPeriod"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Mūsų mokyklos mokytojai stengiasi kuo geriau vesti pamokas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.(81%)</a:t>
            </a:r>
          </a:p>
          <a:p>
            <a:pPr marL="0" indent="0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Mūsų mokyklos mokytojai nuolat mokosi, tobulėja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.(81%)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019800" y="1005840"/>
            <a:ext cx="6172200" cy="5735782"/>
          </a:xfrm>
        </p:spPr>
        <p:txBody>
          <a:bodyPr/>
          <a:lstStyle/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Žemiausios vertės:</a:t>
            </a:r>
          </a:p>
          <a:p>
            <a:pPr marL="514350" indent="-514350">
              <a:buAutoNum type="arabicPeriod"/>
            </a:pP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Mokykloje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paklausia mūsų nuomonės apie tai, ką mes norėtume pakeisti mokyklos veikloje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.(62%)</a:t>
            </a:r>
          </a:p>
          <a:p>
            <a:pPr marL="514350" indent="-514350">
              <a:buAutoNum type="arabicPeriod"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Mūsų mokykloje šalia tradicijų vis atsiranda naujų veiklų, įdomesnių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pamokų.(62%)</a:t>
            </a:r>
          </a:p>
          <a:p>
            <a:pPr marL="514350" indent="-514350">
              <a:buAutoNum type="arabicPeriod"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Mokyklos bendruomenė (tėvai, mokiniai, mokytojai) atvirai diskutuoja apie veiklas ir atsakomybę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(62%)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426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IŠVADOS</a:t>
            </a:r>
            <a:b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 smtClean="0"/>
              <a:t>(tėvų apklausa)</a:t>
            </a:r>
            <a:endParaRPr lang="lt-LT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447" y="1825625"/>
            <a:ext cx="11529753" cy="4351338"/>
          </a:xfrm>
        </p:spPr>
        <p:txBody>
          <a:bodyPr/>
          <a:lstStyle/>
          <a:p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Pagal pateiktus ir išanalizuotus duomenis galima teigti, kad rodikliai: </a:t>
            </a:r>
          </a:p>
          <a:p>
            <a:pPr marL="0" indent="0">
              <a:buNone/>
            </a:pP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Rezultatai- atitinka 3-4 lygį 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(92 </a:t>
            </a: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%); </a:t>
            </a:r>
          </a:p>
          <a:p>
            <a:pPr marL="0" indent="0">
              <a:buNone/>
            </a:pP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Ugdymasis ir mokinių patirtys – atitinka 3-4 lygį 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(93</a:t>
            </a:r>
            <a:r>
              <a:rPr lang="lt-LT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lt-L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Lyderystė ir vadyba-atitinka 3-4 lygį 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(100 </a:t>
            </a: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%); </a:t>
            </a:r>
          </a:p>
          <a:p>
            <a:pPr marL="0" indent="0">
              <a:buNone/>
            </a:pP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Ugdymo(</a:t>
            </a:r>
            <a:r>
              <a:rPr lang="lt-L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aplinkos -atitinka 3 -4 lygį 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(90 </a:t>
            </a: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%);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31240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39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REKOMENDACIJOS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41069" y="864524"/>
            <a:ext cx="11804073" cy="5852160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endParaRPr lang="lt-LT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tarybai organizuoti susitikimus su mokiniais, kuriuose išklausomos idėjos, pasiūlymai </a:t>
            </a:r>
            <a:r>
              <a:rPr lang="lt-L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dėl mokyklos gyvenimo </a:t>
            </a: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gerinimo ir ateities perspektyvų, </a:t>
            </a:r>
            <a:r>
              <a:rPr lang="lt-L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aptariami </a:t>
            </a: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gimnazijos(mokinių) pasiekimai.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Pamokose užduotis diferencijuoti ir individualizuoti. (</a:t>
            </a: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Mokinys gali </a:t>
            </a: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pasirinkti įvairaus sunkumo </a:t>
            </a: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užduotis.)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Organizuoti mokymosi pagalbos teikimą ,, Mokinys mokiniui“.(</a:t>
            </a: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Socialinė pilietinė veikla</a:t>
            </a: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Metodinėje taryboje išanalizuoti (jei reikia – koreguoti) ,,Mokinių  pažangos ir pasiekimų vertinimo tvarkos aprašą“ ir laikytis numatytų susitarimų.(</a:t>
            </a: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mokytojo dalykininko ir mokinio mokymosi planavimas ir rezultatų aptarimas)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Metodinėse grupėse nagrinėti pamokos planavimą ir organizavimą, mokymosi paradigmos įgyvendinimą.</a:t>
            </a:r>
            <a:endParaRPr lang="lt-L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Organizuojant  mokymąsi kitose erdvėse mokiniams akcentuoti mokymosi  tikslus, numatyti veiklas ir aptarti rezultatus</a:t>
            </a:r>
            <a:r>
              <a:rPr lang="lt-L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okinių  pažintinės, kultūrinės, meninės, kūrybinės veiklos organizavimo tvarkos aprašas)</a:t>
            </a:r>
          </a:p>
          <a:p>
            <a:pPr marL="0" lvl="0" indent="0">
              <a:buNone/>
            </a:pPr>
            <a:r>
              <a:rPr lang="lt-L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lt-LT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Įtraukti  tėvus dalyvauti visose gimnazijos veiklose (atlikti tėvų apklausą).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90526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6815" y="847897"/>
            <a:ext cx="10515600" cy="977727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700" b="1" dirty="0" smtClean="0"/>
              <a:t>BENDROJO UGDYMO MOKYKLOS VEIKLOS KOKYBĖS VERTINIMO LYGIŲ SKALĖ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487735"/>
              </p:ext>
            </p:extLst>
          </p:nvPr>
        </p:nvGraphicFramePr>
        <p:xfrm>
          <a:off x="714895" y="1825625"/>
          <a:ext cx="10889670" cy="264662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177934">
                  <a:extLst>
                    <a:ext uri="{9D8B030D-6E8A-4147-A177-3AD203B41FA5}">
                      <a16:colId xmlns:a16="http://schemas.microsoft.com/office/drawing/2014/main" val="1206181061"/>
                    </a:ext>
                  </a:extLst>
                </a:gridCol>
                <a:gridCol w="2177934">
                  <a:extLst>
                    <a:ext uri="{9D8B030D-6E8A-4147-A177-3AD203B41FA5}">
                      <a16:colId xmlns:a16="http://schemas.microsoft.com/office/drawing/2014/main" val="2186336053"/>
                    </a:ext>
                  </a:extLst>
                </a:gridCol>
                <a:gridCol w="2177934">
                  <a:extLst>
                    <a:ext uri="{9D8B030D-6E8A-4147-A177-3AD203B41FA5}">
                      <a16:colId xmlns:a16="http://schemas.microsoft.com/office/drawing/2014/main" val="3973917359"/>
                    </a:ext>
                  </a:extLst>
                </a:gridCol>
                <a:gridCol w="2177934">
                  <a:extLst>
                    <a:ext uri="{9D8B030D-6E8A-4147-A177-3AD203B41FA5}">
                      <a16:colId xmlns:a16="http://schemas.microsoft.com/office/drawing/2014/main" val="900406952"/>
                    </a:ext>
                  </a:extLst>
                </a:gridCol>
                <a:gridCol w="2177934">
                  <a:extLst>
                    <a:ext uri="{9D8B030D-6E8A-4147-A177-3AD203B41FA5}">
                      <a16:colId xmlns:a16="http://schemas.microsoft.com/office/drawing/2014/main" val="147665634"/>
                    </a:ext>
                  </a:extLst>
                </a:gridCol>
              </a:tblGrid>
              <a:tr h="882207">
                <a:tc>
                  <a:txBody>
                    <a:bodyPr/>
                    <a:lstStyle/>
                    <a:p>
                      <a:r>
                        <a:rPr lang="lt-LT" dirty="0" smtClean="0"/>
                        <a:t>Lygiai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178966"/>
                  </a:ext>
                </a:extLst>
              </a:tr>
              <a:tr h="882207">
                <a:tc>
                  <a:txBody>
                    <a:bodyPr/>
                    <a:lstStyle/>
                    <a:p>
                      <a:r>
                        <a:rPr lang="lt-LT" dirty="0" smtClean="0"/>
                        <a:t>Įvertinimas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nepatenkinamai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patenkinamai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gerai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Labai gerai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62924"/>
                  </a:ext>
                </a:extLst>
              </a:tr>
              <a:tr h="882207">
                <a:tc>
                  <a:txBody>
                    <a:bodyPr/>
                    <a:lstStyle/>
                    <a:p>
                      <a:r>
                        <a:rPr lang="lt-LT" dirty="0" smtClean="0"/>
                        <a:t>Procentai</a:t>
                      </a:r>
                      <a:r>
                        <a:rPr lang="lt-LT" baseline="0" dirty="0" smtClean="0"/>
                        <a:t>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11-30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31-59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60-89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90-100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536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6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3" y="92078"/>
            <a:ext cx="11646131" cy="680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11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4584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 smtClean="0"/>
              <a:t>REZULTATAI</a:t>
            </a:r>
            <a:endParaRPr lang="lt-LT" dirty="0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half" idx="1"/>
          </p:nvPr>
        </p:nvSpPr>
        <p:spPr>
          <a:xfrm>
            <a:off x="182880" y="1105593"/>
            <a:ext cx="5836920" cy="5071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b="1" dirty="0" smtClean="0">
                <a:solidFill>
                  <a:schemeClr val="accent6"/>
                </a:solidFill>
              </a:rPr>
              <a:t>Aukščiausios vertės: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1. Aš nebijau mokymosi iššūkių ir sunkumų.(48/96</a:t>
            </a:r>
            <a:r>
              <a:rPr lang="lt-LT" dirty="0" smtClean="0">
                <a:solidFill>
                  <a:prstClr val="black"/>
                </a:solidFill>
              </a:rPr>
              <a:t>%)</a:t>
            </a: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2. Aš vis daugiau visko išmokstu ir suprantu. (47/94%)</a:t>
            </a:r>
          </a:p>
          <a:p>
            <a:pPr marL="0" indent="0">
              <a:buNone/>
            </a:pPr>
            <a:r>
              <a:rPr lang="lt-LT" dirty="0"/>
              <a:t>3</a:t>
            </a:r>
            <a:r>
              <a:rPr lang="lt-LT" dirty="0" smtClean="0"/>
              <a:t>. </a:t>
            </a:r>
            <a:r>
              <a:rPr lang="lt-LT" dirty="0"/>
              <a:t>Mokytojai, klasės vadovas mus informuoja apie klasės mokinių mokymosi rezultatus ir pasiekimus. (46/92) </a:t>
            </a:r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  <p:sp>
        <p:nvSpPr>
          <p:cNvPr id="7" name="Turinio vietos rezervavimo ženklas 6"/>
          <p:cNvSpPr>
            <a:spLocks noGrp="1"/>
          </p:cNvSpPr>
          <p:nvPr>
            <p:ph sz="half" idx="2"/>
          </p:nvPr>
        </p:nvSpPr>
        <p:spPr>
          <a:xfrm>
            <a:off x="5586153" y="1014153"/>
            <a:ext cx="5767647" cy="5162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b="1" dirty="0" smtClean="0">
                <a:solidFill>
                  <a:srgbClr val="FF0000"/>
                </a:solidFill>
              </a:rPr>
              <a:t>Žemiausios vertės:</a:t>
            </a:r>
          </a:p>
          <a:p>
            <a:pPr marL="0" indent="0">
              <a:buNone/>
            </a:pPr>
            <a:endParaRPr lang="lt-LT" dirty="0" smtClean="0"/>
          </a:p>
          <a:p>
            <a:pPr marL="514350" indent="-514350">
              <a:buAutoNum type="arabicPeriod"/>
            </a:pPr>
            <a:r>
              <a:rPr lang="lt-LT" dirty="0" smtClean="0"/>
              <a:t>Aš su mokytojais planuoju, kaip mokysiuosi toliau. (30/60%)</a:t>
            </a:r>
          </a:p>
          <a:p>
            <a:pPr marL="514350" indent="-514350">
              <a:buAutoNum type="arabicPeriod"/>
            </a:pPr>
            <a:r>
              <a:rPr lang="lt-LT" dirty="0" smtClean="0"/>
              <a:t>Aš su mokytojais aptariu savo mokymosi rezultatus.(24/48%)</a:t>
            </a:r>
          </a:p>
          <a:p>
            <a:pPr marL="514350" indent="-514350">
              <a:buAutoNum type="arabicPeriod"/>
            </a:pPr>
            <a:r>
              <a:rPr lang="lt-LT" dirty="0" smtClean="0"/>
              <a:t> Mano mokyklos pasiekimai yra žinomi rajone. (27/54%)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78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0744376"/>
              </p:ext>
            </p:extLst>
          </p:nvPr>
        </p:nvGraphicFramePr>
        <p:xfrm>
          <a:off x="1176337" y="0"/>
          <a:ext cx="10660987" cy="6791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83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773"/>
          </a:xfrm>
        </p:spPr>
        <p:txBody>
          <a:bodyPr>
            <a:normAutofit/>
          </a:bodyPr>
          <a:lstStyle/>
          <a:p>
            <a:pPr algn="ctr"/>
            <a:r>
              <a:rPr lang="lt-LT" sz="2800" b="1" dirty="0" smtClean="0"/>
              <a:t>Ugdymas(</a:t>
            </a:r>
            <a:r>
              <a:rPr lang="lt-LT" sz="2800" b="1" dirty="0" err="1" smtClean="0"/>
              <a:t>is</a:t>
            </a:r>
            <a:r>
              <a:rPr lang="lt-LT" sz="2800" b="1" dirty="0" smtClean="0"/>
              <a:t>) ir mokinių patirtys</a:t>
            </a:r>
            <a:endParaRPr lang="lt-LT" sz="28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174567" y="847898"/>
            <a:ext cx="5845233" cy="53290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b="1" dirty="0" smtClean="0">
                <a:solidFill>
                  <a:schemeClr val="accent6"/>
                </a:solidFill>
              </a:rPr>
              <a:t>Aukščiausios vertės:</a:t>
            </a:r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chemeClr val="accent6"/>
                </a:solidFill>
              </a:rPr>
              <a:t>Per pamokas mes mokomės įvairiai: visi kartu, grupelėse, po vieną. (49/96%)</a:t>
            </a:r>
          </a:p>
          <a:p>
            <a:pPr marL="514350" indent="-514350">
              <a:buAutoNum type="arabicPeriod"/>
            </a:pPr>
            <a:endParaRPr lang="lt-LT" dirty="0" smtClean="0">
              <a:solidFill>
                <a:schemeClr val="accent6"/>
              </a:solidFill>
            </a:endParaRPr>
          </a:p>
          <a:p>
            <a:pPr marL="514350" indent="-514350">
              <a:buAutoNum type="arabicPeriod"/>
            </a:pPr>
            <a:r>
              <a:rPr lang="fi-FI" dirty="0" smtClean="0">
                <a:solidFill>
                  <a:schemeClr val="accent6"/>
                </a:solidFill>
              </a:rPr>
              <a:t>Mokytojai visuomet paaiškina, kaip atlikti užduotis.</a:t>
            </a:r>
            <a:r>
              <a:rPr lang="lt-LT" dirty="0" smtClean="0">
                <a:solidFill>
                  <a:schemeClr val="accent6"/>
                </a:solidFill>
              </a:rPr>
              <a:t>(49</a:t>
            </a:r>
            <a:r>
              <a:rPr lang="lt-LT" dirty="0">
                <a:solidFill>
                  <a:srgbClr val="70AD47"/>
                </a:solidFill>
              </a:rPr>
              <a:t>/96</a:t>
            </a:r>
            <a:r>
              <a:rPr lang="lt-LT" dirty="0" smtClean="0">
                <a:solidFill>
                  <a:srgbClr val="70AD47"/>
                </a:solidFill>
              </a:rPr>
              <a:t>%</a:t>
            </a:r>
            <a:r>
              <a:rPr lang="lt-LT" dirty="0" smtClean="0">
                <a:solidFill>
                  <a:schemeClr val="accent6"/>
                </a:solidFill>
              </a:rPr>
              <a:t>)</a:t>
            </a:r>
          </a:p>
          <a:p>
            <a:pPr marL="514350" indent="-514350">
              <a:buAutoNum type="arabicPeriod"/>
            </a:pPr>
            <a:endParaRPr lang="lt-LT" dirty="0" smtClean="0">
              <a:solidFill>
                <a:schemeClr val="accent6"/>
              </a:solidFill>
            </a:endParaRPr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chemeClr val="accent6"/>
                </a:solidFill>
              </a:rPr>
              <a:t>Mokytojai mane vertina įvairiais būdais: pažymiais, kaupiamaisiais </a:t>
            </a:r>
            <a:r>
              <a:rPr lang="lt-LT" dirty="0" err="1" smtClean="0">
                <a:solidFill>
                  <a:schemeClr val="accent6"/>
                </a:solidFill>
              </a:rPr>
              <a:t>įvertinimais</a:t>
            </a:r>
            <a:r>
              <a:rPr lang="lt-LT" dirty="0" smtClean="0">
                <a:solidFill>
                  <a:schemeClr val="accent6"/>
                </a:solidFill>
              </a:rPr>
              <a:t>, pagyrimais, komentarais raštu ar žodžiu. (49</a:t>
            </a:r>
            <a:r>
              <a:rPr lang="lt-LT" dirty="0">
                <a:solidFill>
                  <a:srgbClr val="70AD47"/>
                </a:solidFill>
              </a:rPr>
              <a:t>/96</a:t>
            </a:r>
            <a:r>
              <a:rPr lang="lt-LT" dirty="0" smtClean="0">
                <a:solidFill>
                  <a:srgbClr val="70AD47"/>
                </a:solidFill>
              </a:rPr>
              <a:t>%</a:t>
            </a:r>
            <a:r>
              <a:rPr lang="lt-LT" dirty="0" smtClean="0">
                <a:solidFill>
                  <a:schemeClr val="accent6"/>
                </a:solidFill>
              </a:rPr>
              <a:t>)</a:t>
            </a:r>
            <a:endParaRPr lang="lt-LT" dirty="0">
              <a:solidFill>
                <a:schemeClr val="accent6"/>
              </a:solidFill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199" y="847898"/>
            <a:ext cx="5698376" cy="53290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b="1" dirty="0" smtClean="0">
                <a:solidFill>
                  <a:srgbClr val="FF0000"/>
                </a:solidFill>
              </a:rPr>
              <a:t>Žemiausios vertės:</a:t>
            </a:r>
          </a:p>
          <a:p>
            <a:pPr marL="514350" indent="-514350">
              <a:buAutoNum type="arabicPeriod"/>
            </a:pPr>
            <a:endParaRPr lang="lt-LT" dirty="0" smtClean="0"/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rgbClr val="FF0000"/>
                </a:solidFill>
              </a:rPr>
              <a:t>Aš išsakau savo idėjas, pasiūlymus </a:t>
            </a:r>
          </a:p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</a:rPr>
              <a:t>dėl mokyklos gyvenimo gerinimo. (34/67%)</a:t>
            </a:r>
          </a:p>
          <a:p>
            <a:pPr marL="514350" indent="-514350">
              <a:buAutoNum type="arabicPeriod"/>
            </a:pPr>
            <a:endParaRPr lang="lt-L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</a:rPr>
              <a:t>2. Aš padedu mokytis kitiems.</a:t>
            </a:r>
          </a:p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</a:rPr>
              <a:t>(33/65%)</a:t>
            </a:r>
          </a:p>
          <a:p>
            <a:pPr marL="514350" indent="-514350">
              <a:buAutoNum type="arabicPeriod"/>
            </a:pPr>
            <a:endParaRPr lang="lt-L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</a:rPr>
              <a:t>3. Pamokose galiu pasirinkti įvairaus sunkumo užduotis.(33/65%)</a:t>
            </a:r>
            <a:endParaRPr lang="lt-L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316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49479"/>
            <a:ext cx="10814857" cy="681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93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121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800" dirty="0" smtClean="0"/>
              <a:t>UGDYMOSI APLINKOS</a:t>
            </a:r>
            <a:endParaRPr lang="lt-LT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207818" y="806336"/>
            <a:ext cx="5811982" cy="5370627"/>
          </a:xfrm>
        </p:spPr>
        <p:txBody>
          <a:bodyPr/>
          <a:lstStyle/>
          <a:p>
            <a:pPr marL="0" indent="0">
              <a:buNone/>
            </a:pPr>
            <a:r>
              <a:rPr lang="lt-LT" b="1" dirty="0" smtClean="0">
                <a:solidFill>
                  <a:schemeClr val="accent6"/>
                </a:solidFill>
              </a:rPr>
              <a:t>Aukščiausios vertės:</a:t>
            </a:r>
            <a:endParaRPr lang="lt-LT" b="1" dirty="0">
              <a:solidFill>
                <a:schemeClr val="accent6"/>
              </a:solidFill>
            </a:endParaRPr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chemeClr val="accent6"/>
                </a:solidFill>
              </a:rPr>
              <a:t>Pamokose naudojame įvairias mokymosi priemones (kompiuteris, planšetė, dalijamoji medžiaga, vadovėliai, įvairūs rašikliai, spalvoti lapeliai ir kt.)(48/94%).</a:t>
            </a:r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chemeClr val="accent6"/>
                </a:solidFill>
              </a:rPr>
              <a:t>Mokyklos (klasės) erdves puošia mokinių darbai(47/92%).</a:t>
            </a:r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chemeClr val="accent6"/>
                </a:solidFill>
              </a:rPr>
              <a:t>Pamokose naudojamos įvairios priemonės yra įdomios(45/88%)</a:t>
            </a:r>
            <a:endParaRPr lang="lt-LT" dirty="0">
              <a:solidFill>
                <a:schemeClr val="accent6"/>
              </a:solidFill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199" y="881149"/>
            <a:ext cx="5814753" cy="5295814"/>
          </a:xfrm>
        </p:spPr>
        <p:txBody>
          <a:bodyPr/>
          <a:lstStyle/>
          <a:p>
            <a:pPr marL="0" indent="0">
              <a:buNone/>
            </a:pPr>
            <a:r>
              <a:rPr lang="lt-LT" b="1" dirty="0" smtClean="0">
                <a:solidFill>
                  <a:srgbClr val="FF0000"/>
                </a:solidFill>
              </a:rPr>
              <a:t>Žemiausios vertės:</a:t>
            </a:r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rgbClr val="FF0000"/>
                </a:solidFill>
              </a:rPr>
              <a:t>Aš mokausi ne tik klasėje, bet ir kitose mokyklos erdvėse (bibliotekoje, lauke, gamtoje) (20/39%).</a:t>
            </a:r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rgbClr val="FF0000"/>
                </a:solidFill>
              </a:rPr>
              <a:t>Mano mokykloje yra daug erdvių, vietų, kuriose gera mokytis ir ilsėtis(12/24%).</a:t>
            </a:r>
          </a:p>
          <a:p>
            <a:pPr marL="514350" indent="-514350">
              <a:buAutoNum type="arabicPeriod"/>
            </a:pPr>
            <a:r>
              <a:rPr lang="lt-LT" dirty="0" smtClean="0">
                <a:solidFill>
                  <a:srgbClr val="FF0000"/>
                </a:solidFill>
              </a:rPr>
              <a:t>Pamokose mums užduotys parenkamos taip, kad mes dirbtume su informacinėmis technologijomis (10/20%).</a:t>
            </a:r>
            <a:endParaRPr lang="lt-L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993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65" y="157942"/>
            <a:ext cx="11838444" cy="660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755183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1067</Words>
  <Application>Microsoft Office PowerPoint</Application>
  <PresentationFormat>Plačiaekranė</PresentationFormat>
  <Paragraphs>133</Paragraphs>
  <Slides>17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„Office“ tema</vt:lpstr>
      <vt:lpstr>Gimnazijos veiklos kokybės įsivertinimas 2025m</vt:lpstr>
      <vt:lpstr>BENDROJO UGDYMO MOKYKLOS VEIKLOS KOKYBĖS VERTINIMO LYGIŲ SKALĖ </vt:lpstr>
      <vt:lpstr>„PowerPoint“ pateiktis</vt:lpstr>
      <vt:lpstr>REZULTATAI</vt:lpstr>
      <vt:lpstr>„PowerPoint“ pateiktis</vt:lpstr>
      <vt:lpstr>Ugdymas(is) ir mokinių patirtys</vt:lpstr>
      <vt:lpstr>„PowerPoint“ pateiktis</vt:lpstr>
      <vt:lpstr>UGDYMOSI APLINKOS</vt:lpstr>
      <vt:lpstr>„PowerPoint“ pateiktis</vt:lpstr>
      <vt:lpstr>LYDERYSTĖ IR VADYBA</vt:lpstr>
      <vt:lpstr>IŠVADOS (mokinių apklausa)</vt:lpstr>
      <vt:lpstr>REZULTATAI(tėvų apklausa)</vt:lpstr>
      <vt:lpstr>Ugdymas(is) ir mokinių patirtys</vt:lpstr>
      <vt:lpstr>UGDYMO(SI) APLINKOS</vt:lpstr>
      <vt:lpstr>LYDERYSTĖ IR VADYBA</vt:lpstr>
      <vt:lpstr>IŠVADOS (tėvų apklausa)</vt:lpstr>
      <vt:lpstr>REKOMENDACIJOS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Direktorė</dc:creator>
  <cp:lastModifiedBy>Direktorė</cp:lastModifiedBy>
  <cp:revision>44</cp:revision>
  <dcterms:created xsi:type="dcterms:W3CDTF">2025-05-20T12:02:33Z</dcterms:created>
  <dcterms:modified xsi:type="dcterms:W3CDTF">2025-06-20T08:37:01Z</dcterms:modified>
</cp:coreProperties>
</file>