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9" autoAdjust="0"/>
    <p:restoredTop sz="94660"/>
  </p:normalViewPr>
  <p:slideViewPr>
    <p:cSldViewPr snapToGrid="0">
      <p:cViewPr varScale="1">
        <p:scale>
          <a:sx n="77" d="100"/>
          <a:sy n="77"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lt-LT"/>
          </a:p>
        </p:txBody>
      </p:sp>
      <p:sp>
        <p:nvSpPr>
          <p:cNvPr id="4" name="Datos vietos rezervavimo ženklas 3"/>
          <p:cNvSpPr>
            <a:spLocks noGrp="1"/>
          </p:cNvSpPr>
          <p:nvPr>
            <p:ph type="dt" sz="half" idx="10"/>
          </p:nvPr>
        </p:nvSpPr>
        <p:spPr/>
        <p:txBody>
          <a:body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3452053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1040811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243135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374408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1753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Datos vietos rezervavimo ženklas 4"/>
          <p:cNvSpPr>
            <a:spLocks noGrp="1"/>
          </p:cNvSpPr>
          <p:nvPr>
            <p:ph type="dt" sz="half" idx="10"/>
          </p:nvPr>
        </p:nvSpPr>
        <p:spPr/>
        <p:txBody>
          <a:bodyPr/>
          <a:lstStyle/>
          <a:p>
            <a:fld id="{6D2D045F-DFC5-459C-AC0B-65B36BF9FA0D}" type="datetimeFigureOut">
              <a:rPr lang="lt-LT" smtClean="0"/>
              <a:t>2026-06-01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2061398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7" name="Datos vietos rezervavimo ženklas 6"/>
          <p:cNvSpPr>
            <a:spLocks noGrp="1"/>
          </p:cNvSpPr>
          <p:nvPr>
            <p:ph type="dt" sz="half" idx="10"/>
          </p:nvPr>
        </p:nvSpPr>
        <p:spPr/>
        <p:txBody>
          <a:bodyPr/>
          <a:lstStyle/>
          <a:p>
            <a:fld id="{6D2D045F-DFC5-459C-AC0B-65B36BF9FA0D}" type="datetimeFigureOut">
              <a:rPr lang="lt-LT" smtClean="0"/>
              <a:t>2026-06-01</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355298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6D2D045F-DFC5-459C-AC0B-65B36BF9FA0D}" type="datetimeFigureOut">
              <a:rPr lang="lt-LT" smtClean="0"/>
              <a:t>2026-06-01</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385404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6D2D045F-DFC5-459C-AC0B-65B36BF9FA0D}" type="datetimeFigureOut">
              <a:rPr lang="lt-LT" smtClean="0"/>
              <a:t>2026-06-01</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3987431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6D2D045F-DFC5-459C-AC0B-65B36BF9FA0D}" type="datetimeFigureOut">
              <a:rPr lang="lt-LT" smtClean="0"/>
              <a:t>2026-06-01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63499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6D2D045F-DFC5-459C-AC0B-65B36BF9FA0D}" type="datetimeFigureOut">
              <a:rPr lang="lt-LT" smtClean="0"/>
              <a:t>2026-06-01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19367FB8-2E33-4BBB-B91E-E2C9A5CCC9C4}" type="slidenum">
              <a:rPr lang="lt-LT" smtClean="0"/>
              <a:t>‹#›</a:t>
            </a:fld>
            <a:endParaRPr lang="lt-LT"/>
          </a:p>
        </p:txBody>
      </p:sp>
    </p:spTree>
    <p:extLst>
      <p:ext uri="{BB962C8B-B14F-4D97-AF65-F5344CB8AC3E}">
        <p14:creationId xmlns:p14="http://schemas.microsoft.com/office/powerpoint/2010/main" val="1030103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D045F-DFC5-459C-AC0B-65B36BF9FA0D}" type="datetimeFigureOut">
              <a:rPr lang="lt-LT" smtClean="0"/>
              <a:t>2026-06-01</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67FB8-2E33-4BBB-B91E-E2C9A5CCC9C4}" type="slidenum">
              <a:rPr lang="lt-LT" smtClean="0"/>
              <a:t>‹#›</a:t>
            </a:fld>
            <a:endParaRPr lang="lt-LT"/>
          </a:p>
        </p:txBody>
      </p:sp>
    </p:spTree>
    <p:extLst>
      <p:ext uri="{BB962C8B-B14F-4D97-AF65-F5344CB8AC3E}">
        <p14:creationId xmlns:p14="http://schemas.microsoft.com/office/powerpoint/2010/main" val="416499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50" y="150313"/>
            <a:ext cx="12051045" cy="5862180"/>
          </a:xfrm>
          <a:prstGeom prst="rect">
            <a:avLst/>
          </a:prstGeom>
        </p:spPr>
      </p:pic>
    </p:spTree>
    <p:extLst>
      <p:ext uri="{BB962C8B-B14F-4D97-AF65-F5344CB8AC3E}">
        <p14:creationId xmlns:p14="http://schemas.microsoft.com/office/powerpoint/2010/main" val="1767939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759" y="450938"/>
            <a:ext cx="11129005" cy="5912284"/>
          </a:xfrm>
          <a:prstGeom prst="rect">
            <a:avLst/>
          </a:prstGeom>
        </p:spPr>
      </p:pic>
    </p:spTree>
    <p:extLst>
      <p:ext uri="{BB962C8B-B14F-4D97-AF65-F5344CB8AC3E}">
        <p14:creationId xmlns:p14="http://schemas.microsoft.com/office/powerpoint/2010/main" val="3518139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042" y="297500"/>
            <a:ext cx="11285950" cy="6210156"/>
          </a:xfrm>
          <a:prstGeom prst="rect">
            <a:avLst/>
          </a:prstGeom>
        </p:spPr>
      </p:pic>
    </p:spTree>
    <p:extLst>
      <p:ext uri="{BB962C8B-B14F-4D97-AF65-F5344CB8AC3E}">
        <p14:creationId xmlns:p14="http://schemas.microsoft.com/office/powerpoint/2010/main" val="315188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54" y="488516"/>
            <a:ext cx="11757067" cy="5824602"/>
          </a:xfrm>
          <a:prstGeom prst="rect">
            <a:avLst/>
          </a:prstGeom>
        </p:spPr>
      </p:pic>
    </p:spTree>
    <p:extLst>
      <p:ext uri="{BB962C8B-B14F-4D97-AF65-F5344CB8AC3E}">
        <p14:creationId xmlns:p14="http://schemas.microsoft.com/office/powerpoint/2010/main" val="1861628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vadinimas 2"/>
          <p:cNvSpPr>
            <a:spLocks noGrp="1"/>
          </p:cNvSpPr>
          <p:nvPr>
            <p:ph type="title"/>
          </p:nvPr>
        </p:nvSpPr>
        <p:spPr>
          <a:xfrm>
            <a:off x="838200" y="365125"/>
            <a:ext cx="10515600" cy="348859"/>
          </a:xfrm>
        </p:spPr>
        <p:txBody>
          <a:bodyPr>
            <a:noAutofit/>
          </a:bodyPr>
          <a:lstStyle/>
          <a:p>
            <a:r>
              <a:rPr lang="lt-LT" sz="2800" dirty="0">
                <a:solidFill>
                  <a:srgbClr val="FF0000"/>
                </a:solidFill>
                <a:latin typeface="Times New Roman" panose="02020603050405020304" pitchFamily="18" charset="0"/>
                <a:cs typeface="Times New Roman" panose="02020603050405020304" pitchFamily="18" charset="0"/>
              </a:rPr>
              <a:t>IŠVADOS</a:t>
            </a:r>
            <a:r>
              <a:rPr lang="lt-LT" sz="2800" dirty="0" smtClean="0">
                <a:solidFill>
                  <a:srgbClr val="FF0000"/>
                </a:solidFill>
                <a:latin typeface="Times New Roman" panose="02020603050405020304" pitchFamily="18" charset="0"/>
                <a:cs typeface="Times New Roman" panose="02020603050405020304" pitchFamily="18" charset="0"/>
              </a:rPr>
              <a:t>:</a:t>
            </a:r>
            <a:endParaRPr lang="lt-LT" sz="2800" dirty="0">
              <a:solidFill>
                <a:srgbClr val="FF0000"/>
              </a:solidFill>
              <a:latin typeface="Times New Roman" panose="02020603050405020304" pitchFamily="18" charset="0"/>
              <a:cs typeface="Times New Roman" panose="02020603050405020304" pitchFamily="18" charset="0"/>
            </a:endParaRPr>
          </a:p>
        </p:txBody>
      </p:sp>
      <p:sp>
        <p:nvSpPr>
          <p:cNvPr id="4" name="Turinio vietos rezervavimo ženklas 3"/>
          <p:cNvSpPr>
            <a:spLocks noGrp="1"/>
          </p:cNvSpPr>
          <p:nvPr>
            <p:ph idx="1"/>
          </p:nvPr>
        </p:nvSpPr>
        <p:spPr>
          <a:xfrm>
            <a:off x="212942" y="713984"/>
            <a:ext cx="11849622" cy="6144016"/>
          </a:xfrm>
        </p:spPr>
        <p:txBody>
          <a:bodyPr>
            <a:noAutofit/>
          </a:bodyPr>
          <a:lstStyle/>
          <a:p>
            <a:pPr marL="342900" indent="-342900">
              <a:lnSpc>
                <a:spcPct val="100000"/>
              </a:lnSpc>
              <a:spcBef>
                <a:spcPts val="0"/>
              </a:spcBef>
              <a:buAutoNum type="arabicPeriod"/>
            </a:pPr>
            <a:r>
              <a:rPr lang="lt-LT" sz="1800" dirty="0" smtClean="0">
                <a:latin typeface="Times New Roman" panose="02020603050405020304" pitchFamily="18" charset="0"/>
                <a:cs typeface="Times New Roman" panose="02020603050405020304" pitchFamily="18" charset="0"/>
              </a:rPr>
              <a:t>Dauguma </a:t>
            </a:r>
            <a:r>
              <a:rPr lang="lt-LT" sz="1800" dirty="0">
                <a:latin typeface="Times New Roman" panose="02020603050405020304" pitchFamily="18" charset="0"/>
                <a:cs typeface="Times New Roman" panose="02020603050405020304" pitchFamily="18" charset="0"/>
              </a:rPr>
              <a:t>mokinių turi aiškius tikslus ir supranta pažangos </a:t>
            </a:r>
            <a:r>
              <a:rPr lang="lt-LT" sz="1800" dirty="0" smtClean="0">
                <a:latin typeface="Times New Roman" panose="02020603050405020304" pitchFamily="18" charset="0"/>
                <a:cs typeface="Times New Roman" panose="02020603050405020304" pitchFamily="18" charset="0"/>
              </a:rPr>
              <a:t>svarbą. </a:t>
            </a:r>
          </a:p>
          <a:p>
            <a:pPr marL="0" indent="0">
              <a:lnSpc>
                <a:spcPct val="100000"/>
              </a:lnSpc>
              <a:spcBef>
                <a:spcPts val="0"/>
              </a:spcBef>
              <a:buNone/>
            </a:pPr>
            <a:r>
              <a:rPr lang="lt-LT" sz="1800" dirty="0" smtClean="0">
                <a:latin typeface="Times New Roman" panose="02020603050405020304" pitchFamily="18" charset="0"/>
                <a:cs typeface="Times New Roman" panose="02020603050405020304" pitchFamily="18" charset="0"/>
              </a:rPr>
              <a:t>Mokiniai </a:t>
            </a:r>
            <a:r>
              <a:rPr lang="lt-LT" sz="1800" dirty="0">
                <a:latin typeface="Times New Roman" panose="02020603050405020304" pitchFamily="18" charset="0"/>
                <a:cs typeface="Times New Roman" panose="02020603050405020304" pitchFamily="18" charset="0"/>
              </a:rPr>
              <a:t>dažniausiai sutinka, kad žino savo tikslus mokslo metams bei supranta ryšį tarp pastangų ir pažymių. Tai rodo gana gerą mokymosi sąmoningumą. </a:t>
            </a:r>
            <a:endParaRPr lang="lt-LT"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lt-LT"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lt-LT" sz="1800" dirty="0" smtClean="0">
                <a:latin typeface="Times New Roman" panose="02020603050405020304" pitchFamily="18" charset="0"/>
                <a:cs typeface="Times New Roman" panose="02020603050405020304" pitchFamily="18" charset="0"/>
              </a:rPr>
              <a:t>2. Pagrindinė </a:t>
            </a:r>
            <a:r>
              <a:rPr lang="lt-LT" sz="1800" dirty="0">
                <a:latin typeface="Times New Roman" panose="02020603050405020304" pitchFamily="18" charset="0"/>
                <a:cs typeface="Times New Roman" panose="02020603050405020304" pitchFamily="18" charset="0"/>
              </a:rPr>
              <a:t>mokinių motyvacija yra ateitis ir asmeniniai tikslai.</a:t>
            </a:r>
          </a:p>
          <a:p>
            <a:pPr marL="0" indent="0">
              <a:lnSpc>
                <a:spcPct val="100000"/>
              </a:lnSpc>
              <a:spcBef>
                <a:spcPts val="0"/>
              </a:spcBef>
              <a:buNone/>
            </a:pPr>
            <a:r>
              <a:rPr lang="lt-LT" sz="1800" dirty="0">
                <a:latin typeface="Times New Roman" panose="02020603050405020304" pitchFamily="18" charset="0"/>
                <a:cs typeface="Times New Roman" panose="02020603050405020304" pitchFamily="18" charset="0"/>
              </a:rPr>
              <a:t>Labiausiai mokinius motyvuoja noras turėti gerą ateitį, įstoti į norimą specialybę bei pasiekti geresnių rezultatų. </a:t>
            </a:r>
          </a:p>
          <a:p>
            <a:pPr marL="0" indent="0">
              <a:lnSpc>
                <a:spcPct val="100000"/>
              </a:lnSpc>
              <a:spcBef>
                <a:spcPts val="0"/>
              </a:spcBef>
              <a:buNone/>
            </a:pPr>
            <a:endParaRPr lang="lt-LT"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lt-LT" sz="1800" dirty="0" smtClean="0">
                <a:latin typeface="Times New Roman" panose="02020603050405020304" pitchFamily="18" charset="0"/>
                <a:cs typeface="Times New Roman" panose="02020603050405020304" pitchFamily="18" charset="0"/>
              </a:rPr>
              <a:t>3.Pamokose </a:t>
            </a:r>
            <a:r>
              <a:rPr lang="lt-LT" sz="1800" dirty="0">
                <a:latin typeface="Times New Roman" panose="02020603050405020304" pitchFamily="18" charset="0"/>
                <a:cs typeface="Times New Roman" panose="02020603050405020304" pitchFamily="18" charset="0"/>
              </a:rPr>
              <a:t>ne visiems pavyksta išlikti susikaupusiems.</a:t>
            </a:r>
          </a:p>
          <a:p>
            <a:pPr marL="0" indent="0">
              <a:lnSpc>
                <a:spcPct val="100000"/>
              </a:lnSpc>
              <a:spcBef>
                <a:spcPts val="0"/>
              </a:spcBef>
              <a:buNone/>
            </a:pPr>
            <a:r>
              <a:rPr lang="lt-LT" sz="1800" dirty="0">
                <a:latin typeface="Times New Roman" panose="02020603050405020304" pitchFamily="18" charset="0"/>
                <a:cs typeface="Times New Roman" panose="02020603050405020304" pitchFamily="18" charset="0"/>
              </a:rPr>
              <a:t>Nors dalis mokinių jaučiasi darbingai, nemažai jų tik iš dalies sutinka arba nesutinka, kad gali susikaupti pamokose. </a:t>
            </a:r>
            <a:endParaRPr lang="lt-LT"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lt-LT" sz="1800" dirty="0" smtClean="0">
                <a:latin typeface="Times New Roman" panose="02020603050405020304" pitchFamily="18" charset="0"/>
                <a:cs typeface="Times New Roman" panose="02020603050405020304" pitchFamily="18" charset="0"/>
              </a:rPr>
              <a:t>4.Didžiausi </a:t>
            </a:r>
            <a:r>
              <a:rPr lang="lt-LT" sz="1800" dirty="0">
                <a:latin typeface="Times New Roman" panose="02020603050405020304" pitchFamily="18" charset="0"/>
                <a:cs typeface="Times New Roman" panose="02020603050405020304" pitchFamily="18" charset="0"/>
              </a:rPr>
              <a:t>sunkumai mokantis – per didelis krūvis ir stresas.</a:t>
            </a:r>
          </a:p>
          <a:p>
            <a:pPr marL="0" indent="0">
              <a:lnSpc>
                <a:spcPct val="100000"/>
              </a:lnSpc>
              <a:spcBef>
                <a:spcPts val="0"/>
              </a:spcBef>
              <a:buNone/>
            </a:pPr>
            <a:r>
              <a:rPr lang="lt-LT" sz="1800" dirty="0">
                <a:latin typeface="Times New Roman" panose="02020603050405020304" pitchFamily="18" charset="0"/>
                <a:cs typeface="Times New Roman" panose="02020603050405020304" pitchFamily="18" charset="0"/>
              </a:rPr>
              <a:t>Dažniausiai mokiniams trukdo: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per </a:t>
            </a:r>
            <a:r>
              <a:rPr lang="lt-LT" sz="1800" dirty="0">
                <a:latin typeface="Times New Roman" panose="02020603050405020304" pitchFamily="18" charset="0"/>
                <a:cs typeface="Times New Roman" panose="02020603050405020304" pitchFamily="18" charset="0"/>
              </a:rPr>
              <a:t>didelis namų darbų krūvis,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kontrolinių </a:t>
            </a:r>
            <a:r>
              <a:rPr lang="lt-LT" sz="1800" dirty="0">
                <a:latin typeface="Times New Roman" panose="02020603050405020304" pitchFamily="18" charset="0"/>
                <a:cs typeface="Times New Roman" panose="02020603050405020304" pitchFamily="18" charset="0"/>
              </a:rPr>
              <a:t>darbų baimė ir stresas,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triukšmas </a:t>
            </a:r>
            <a:r>
              <a:rPr lang="lt-LT" sz="1800" dirty="0">
                <a:latin typeface="Times New Roman" panose="02020603050405020304" pitchFamily="18" charset="0"/>
                <a:cs typeface="Times New Roman" panose="02020603050405020304" pitchFamily="18" charset="0"/>
              </a:rPr>
              <a:t>klasėje,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motyvacijos </a:t>
            </a:r>
            <a:r>
              <a:rPr lang="lt-LT" sz="1800" dirty="0">
                <a:latin typeface="Times New Roman" panose="02020603050405020304" pitchFamily="18" charset="0"/>
                <a:cs typeface="Times New Roman" panose="02020603050405020304" pitchFamily="18" charset="0"/>
              </a:rPr>
              <a:t>stoka,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laiko </a:t>
            </a:r>
            <a:r>
              <a:rPr lang="lt-LT" sz="1800" dirty="0">
                <a:latin typeface="Times New Roman" panose="02020603050405020304" pitchFamily="18" charset="0"/>
                <a:cs typeface="Times New Roman" panose="02020603050405020304" pitchFamily="18" charset="0"/>
              </a:rPr>
              <a:t>planavimo sunkumai. </a:t>
            </a:r>
          </a:p>
          <a:p>
            <a:pPr marL="0" indent="0">
              <a:lnSpc>
                <a:spcPct val="100000"/>
              </a:lnSpc>
              <a:spcBef>
                <a:spcPts val="0"/>
              </a:spcBef>
              <a:buNone/>
            </a:pPr>
            <a:endParaRPr lang="lt-LT"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lt-LT" sz="1800" dirty="0" smtClean="0">
                <a:latin typeface="Times New Roman" panose="02020603050405020304" pitchFamily="18" charset="0"/>
                <a:cs typeface="Times New Roman" panose="02020603050405020304" pitchFamily="18" charset="0"/>
              </a:rPr>
              <a:t>5.Mokiniams </a:t>
            </a:r>
            <a:r>
              <a:rPr lang="lt-LT" sz="1800" dirty="0">
                <a:latin typeface="Times New Roman" panose="02020603050405020304" pitchFamily="18" charset="0"/>
                <a:cs typeface="Times New Roman" panose="02020603050405020304" pitchFamily="18" charset="0"/>
              </a:rPr>
              <a:t>labiausiai reikia papildomos pagalbos ir bendradarbiavimo.</a:t>
            </a:r>
          </a:p>
          <a:p>
            <a:pPr marL="0" indent="0">
              <a:lnSpc>
                <a:spcPct val="100000"/>
              </a:lnSpc>
              <a:spcBef>
                <a:spcPts val="0"/>
              </a:spcBef>
              <a:buNone/>
            </a:pPr>
            <a:r>
              <a:rPr lang="lt-LT" sz="1800" dirty="0">
                <a:latin typeface="Times New Roman" panose="02020603050405020304" pitchFamily="18" charset="0"/>
                <a:cs typeface="Times New Roman" panose="02020603050405020304" pitchFamily="18" charset="0"/>
              </a:rPr>
              <a:t>Daugiausia mokinių norėtų: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daugiau </a:t>
            </a:r>
            <a:r>
              <a:rPr lang="lt-LT" sz="1800" dirty="0">
                <a:latin typeface="Times New Roman" panose="02020603050405020304" pitchFamily="18" charset="0"/>
                <a:cs typeface="Times New Roman" panose="02020603050405020304" pitchFamily="18" charset="0"/>
              </a:rPr>
              <a:t>praktinių užduočių,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galimybės </a:t>
            </a:r>
            <a:r>
              <a:rPr lang="lt-LT" sz="1800" dirty="0">
                <a:latin typeface="Times New Roman" panose="02020603050405020304" pitchFamily="18" charset="0"/>
                <a:cs typeface="Times New Roman" panose="02020603050405020304" pitchFamily="18" charset="0"/>
              </a:rPr>
              <a:t>mokytis kartu su kitais, </a:t>
            </a:r>
          </a:p>
          <a:p>
            <a:pPr>
              <a:lnSpc>
                <a:spcPct val="100000"/>
              </a:lnSpc>
              <a:spcBef>
                <a:spcPts val="0"/>
              </a:spcBef>
            </a:pPr>
            <a:r>
              <a:rPr lang="lt-LT" sz="1800" dirty="0" smtClean="0">
                <a:latin typeface="Times New Roman" panose="02020603050405020304" pitchFamily="18" charset="0"/>
                <a:cs typeface="Times New Roman" panose="02020603050405020304" pitchFamily="18" charset="0"/>
              </a:rPr>
              <a:t>pagalbos </a:t>
            </a:r>
            <a:r>
              <a:rPr lang="lt-LT" sz="1800" dirty="0">
                <a:latin typeface="Times New Roman" panose="02020603050405020304" pitchFamily="18" charset="0"/>
                <a:cs typeface="Times New Roman" panose="02020603050405020304" pitchFamily="18" charset="0"/>
              </a:rPr>
              <a:t>planuojant laiką. </a:t>
            </a:r>
          </a:p>
        </p:txBody>
      </p:sp>
    </p:spTree>
    <p:extLst>
      <p:ext uri="{BB962C8B-B14F-4D97-AF65-F5344CB8AC3E}">
        <p14:creationId xmlns:p14="http://schemas.microsoft.com/office/powerpoint/2010/main" val="192720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263047" y="275572"/>
            <a:ext cx="11586575" cy="6325644"/>
          </a:xfrm>
        </p:spPr>
        <p:txBody>
          <a:bodyPr>
            <a:normAutofit fontScale="92500" lnSpcReduction="20000"/>
          </a:bodyPr>
          <a:lstStyle/>
          <a:p>
            <a:pPr marL="0" indent="0">
              <a:buNone/>
            </a:pPr>
            <a:r>
              <a:rPr lang="lt-LT" sz="2600" b="1" dirty="0" smtClean="0">
                <a:latin typeface="Times New Roman" panose="02020603050405020304" pitchFamily="18" charset="0"/>
                <a:cs typeface="Times New Roman" panose="02020603050405020304" pitchFamily="18" charset="0"/>
              </a:rPr>
              <a:t>6.Grįžtamasis </a:t>
            </a:r>
            <a:r>
              <a:rPr lang="lt-LT" sz="2600" b="1" dirty="0">
                <a:latin typeface="Times New Roman" panose="02020603050405020304" pitchFamily="18" charset="0"/>
                <a:cs typeface="Times New Roman" panose="02020603050405020304" pitchFamily="18" charset="0"/>
              </a:rPr>
              <a:t>ryšys ne visada būna pakankamas.</a:t>
            </a:r>
          </a:p>
          <a:p>
            <a:pPr marL="0" indent="0">
              <a:buNone/>
            </a:pPr>
            <a:r>
              <a:rPr lang="lt-LT" sz="2600" dirty="0">
                <a:latin typeface="Times New Roman" panose="02020603050405020304" pitchFamily="18" charset="0"/>
                <a:cs typeface="Times New Roman" panose="02020603050405020304" pitchFamily="18" charset="0"/>
              </a:rPr>
              <a:t>Dalis mokinių po kontrolinių ne visada supranta savo klaidas, o asmeniniai pasiekimai su mokytojais aptariami ne visuomet. </a:t>
            </a:r>
          </a:p>
          <a:p>
            <a:pPr marL="0" indent="0">
              <a:buNone/>
            </a:pPr>
            <a:r>
              <a:rPr lang="lt-LT" sz="2600" b="1" dirty="0" smtClean="0">
                <a:latin typeface="Times New Roman" panose="02020603050405020304" pitchFamily="18" charset="0"/>
                <a:cs typeface="Times New Roman" panose="02020603050405020304" pitchFamily="18" charset="0"/>
              </a:rPr>
              <a:t>7.Mokytojų </a:t>
            </a:r>
            <a:r>
              <a:rPr lang="lt-LT" sz="2600" b="1" dirty="0">
                <a:latin typeface="Times New Roman" panose="02020603050405020304" pitchFamily="18" charset="0"/>
                <a:cs typeface="Times New Roman" panose="02020603050405020304" pitchFamily="18" charset="0"/>
              </a:rPr>
              <a:t>pastabos dažniausiai padeda tobulėti.</a:t>
            </a:r>
          </a:p>
          <a:p>
            <a:pPr marL="0" indent="0">
              <a:buNone/>
            </a:pPr>
            <a:r>
              <a:rPr lang="lt-LT" sz="2600" dirty="0">
                <a:latin typeface="Times New Roman" panose="02020603050405020304" pitchFamily="18" charset="0"/>
                <a:cs typeface="Times New Roman" panose="02020603050405020304" pitchFamily="18" charset="0"/>
              </a:rPr>
              <a:t>Dauguma mokinių mano, kad žodinės ar rašytinės mokytojų pastabos padeda pasitaisyti ir gerinti rezultatus. </a:t>
            </a:r>
          </a:p>
          <a:p>
            <a:pPr marL="0" indent="0">
              <a:buNone/>
            </a:pPr>
            <a:r>
              <a:rPr lang="lt-LT" sz="2600" b="1" dirty="0" smtClean="0">
                <a:latin typeface="Times New Roman" panose="02020603050405020304" pitchFamily="18" charset="0"/>
                <a:cs typeface="Times New Roman" panose="02020603050405020304" pitchFamily="18" charset="0"/>
              </a:rPr>
              <a:t>8.Ne </a:t>
            </a:r>
            <a:r>
              <a:rPr lang="lt-LT" sz="2600" b="1" dirty="0">
                <a:latin typeface="Times New Roman" panose="02020603050405020304" pitchFamily="18" charset="0"/>
                <a:cs typeface="Times New Roman" panose="02020603050405020304" pitchFamily="18" charset="0"/>
              </a:rPr>
              <a:t>visi mokiniai reguliariai stebi savo pažangą.</a:t>
            </a:r>
          </a:p>
          <a:p>
            <a:pPr marL="0" indent="0">
              <a:buNone/>
            </a:pPr>
            <a:r>
              <a:rPr lang="lt-LT" sz="2600" dirty="0">
                <a:latin typeface="Times New Roman" panose="02020603050405020304" pitchFamily="18" charset="0"/>
                <a:cs typeface="Times New Roman" panose="02020603050405020304" pitchFamily="18" charset="0"/>
              </a:rPr>
              <a:t>Nors dalis mokinių seka savo rezultatus, nemaža dalis tai daro tik kartais. </a:t>
            </a:r>
          </a:p>
          <a:p>
            <a:pPr marL="0" indent="0">
              <a:buNone/>
            </a:pPr>
            <a:r>
              <a:rPr lang="lt-LT" sz="2600" b="1" dirty="0" smtClean="0">
                <a:latin typeface="Times New Roman" panose="02020603050405020304" pitchFamily="18" charset="0"/>
                <a:cs typeface="Times New Roman" panose="02020603050405020304" pitchFamily="18" charset="0"/>
              </a:rPr>
              <a:t>9.Daugiausia </a:t>
            </a:r>
            <a:r>
              <a:rPr lang="lt-LT" sz="2600" b="1" dirty="0">
                <a:latin typeface="Times New Roman" panose="02020603050405020304" pitchFamily="18" charset="0"/>
                <a:cs typeface="Times New Roman" panose="02020603050405020304" pitchFamily="18" charset="0"/>
              </a:rPr>
              <a:t>sunkumų mokiniai patiria </a:t>
            </a:r>
            <a:r>
              <a:rPr lang="lt-LT" sz="2600" b="1" dirty="0" smtClean="0">
                <a:latin typeface="Times New Roman" panose="02020603050405020304" pitchFamily="18" charset="0"/>
                <a:cs typeface="Times New Roman" panose="02020603050405020304" pitchFamily="18" charset="0"/>
              </a:rPr>
              <a:t>mokydamiesi tiksliuosius </a:t>
            </a:r>
            <a:r>
              <a:rPr lang="lt-LT" sz="2600" b="1" dirty="0">
                <a:latin typeface="Times New Roman" panose="02020603050405020304" pitchFamily="18" charset="0"/>
                <a:cs typeface="Times New Roman" panose="02020603050405020304" pitchFamily="18" charset="0"/>
              </a:rPr>
              <a:t>ir kalbų </a:t>
            </a:r>
            <a:r>
              <a:rPr lang="lt-LT" sz="2600" b="1" dirty="0" smtClean="0">
                <a:latin typeface="Times New Roman" panose="02020603050405020304" pitchFamily="18" charset="0"/>
                <a:cs typeface="Times New Roman" panose="02020603050405020304" pitchFamily="18" charset="0"/>
              </a:rPr>
              <a:t>dalykus.</a:t>
            </a:r>
            <a:endParaRPr lang="lt-LT" sz="2600" b="1" dirty="0">
              <a:latin typeface="Times New Roman" panose="02020603050405020304" pitchFamily="18" charset="0"/>
              <a:cs typeface="Times New Roman" panose="02020603050405020304" pitchFamily="18" charset="0"/>
            </a:endParaRPr>
          </a:p>
          <a:p>
            <a:pPr marL="0" indent="0">
              <a:buNone/>
            </a:pPr>
            <a:r>
              <a:rPr lang="lt-LT" sz="2600" dirty="0">
                <a:latin typeface="Times New Roman" panose="02020603050405020304" pitchFamily="18" charset="0"/>
                <a:cs typeface="Times New Roman" panose="02020603050405020304" pitchFamily="18" charset="0"/>
              </a:rPr>
              <a:t>Dažniausiai mokiniai norėtų pagerinti matematikos, lietuvių kalbos, chemijos ir anglų kalbos rezultatus. </a:t>
            </a:r>
            <a:endParaRPr lang="lt-LT" sz="2600" dirty="0" smtClean="0">
              <a:latin typeface="Times New Roman" panose="02020603050405020304" pitchFamily="18" charset="0"/>
              <a:cs typeface="Times New Roman" panose="02020603050405020304" pitchFamily="18" charset="0"/>
            </a:endParaRPr>
          </a:p>
          <a:p>
            <a:pPr marL="0" indent="0">
              <a:buNone/>
            </a:pPr>
            <a:endParaRPr lang="lt-LT" sz="2600" dirty="0">
              <a:latin typeface="Times New Roman" panose="02020603050405020304" pitchFamily="18" charset="0"/>
              <a:cs typeface="Times New Roman" panose="02020603050405020304" pitchFamily="18" charset="0"/>
            </a:endParaRPr>
          </a:p>
          <a:p>
            <a:pPr marL="0" indent="0">
              <a:buNone/>
            </a:pPr>
            <a:r>
              <a:rPr lang="lt-LT" sz="3900" dirty="0">
                <a:solidFill>
                  <a:srgbClr val="FF0000"/>
                </a:solidFill>
                <a:latin typeface="Times New Roman" panose="02020603050405020304" pitchFamily="18" charset="0"/>
                <a:cs typeface="Times New Roman" panose="02020603050405020304" pitchFamily="18" charset="0"/>
              </a:rPr>
              <a:t>Bendra išvada:</a:t>
            </a:r>
          </a:p>
          <a:p>
            <a:pPr marL="0" indent="0" algn="just">
              <a:lnSpc>
                <a:spcPct val="120000"/>
              </a:lnSpc>
              <a:buNone/>
            </a:pPr>
            <a:r>
              <a:rPr lang="lt-LT" sz="2600" dirty="0">
                <a:latin typeface="Times New Roman" panose="02020603050405020304" pitchFamily="18" charset="0"/>
                <a:cs typeface="Times New Roman" panose="02020603050405020304" pitchFamily="18" charset="0"/>
              </a:rPr>
              <a:t>Mokiniai yra motyvuoti ir supranta mokymosi svarbą, tačiau jų pažangai dažnai trukdo stresas, didelis krūvis bei dėmesio koncentracijos sunkumai. Efektyviausiai pažangą galėtų pagerinti papildomos konsultacijos, aiškesnis grįžtamasis ryšys ir didesnė emocinė bei organizacinė pagalba mokiniams.</a:t>
            </a:r>
          </a:p>
          <a:p>
            <a:endParaRPr lang="lt-LT" sz="2600" dirty="0">
              <a:latin typeface="Times New Roman" panose="02020603050405020304" pitchFamily="18" charset="0"/>
              <a:cs typeface="Times New Roman" panose="02020603050405020304" pitchFamily="18" charset="0"/>
            </a:endParaRPr>
          </a:p>
          <a:p>
            <a:endParaRPr lang="lt-LT" dirty="0"/>
          </a:p>
        </p:txBody>
      </p:sp>
    </p:spTree>
    <p:extLst>
      <p:ext uri="{BB962C8B-B14F-4D97-AF65-F5344CB8AC3E}">
        <p14:creationId xmlns:p14="http://schemas.microsoft.com/office/powerpoint/2010/main" val="2275271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a:latin typeface="Times New Roman" panose="02020603050405020304" pitchFamily="18" charset="0"/>
                <a:cs typeface="Times New Roman" panose="02020603050405020304" pitchFamily="18" charset="0"/>
              </a:rPr>
              <a:t>Planas mokinių </a:t>
            </a:r>
            <a:r>
              <a:rPr lang="lt-LT" dirty="0" smtClean="0">
                <a:latin typeface="Times New Roman" panose="02020603050405020304" pitchFamily="18" charset="0"/>
                <a:cs typeface="Times New Roman" panose="02020603050405020304" pitchFamily="18" charset="0"/>
              </a:rPr>
              <a:t>asmeninei pažangai gerinti</a:t>
            </a:r>
            <a:endParaRPr lang="lt-LT"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37995" y="1377862"/>
            <a:ext cx="11611627" cy="5248405"/>
          </a:xfrm>
        </p:spPr>
        <p:txBody>
          <a:bodyPr>
            <a:normAutofit lnSpcReduction="10000"/>
          </a:bodyPr>
          <a:lstStyle/>
          <a:p>
            <a:pPr marL="0" indent="0">
              <a:buNone/>
            </a:pPr>
            <a:r>
              <a:rPr lang="lt-LT" b="1" dirty="0">
                <a:latin typeface="Times New Roman" panose="02020603050405020304" pitchFamily="18" charset="0"/>
                <a:cs typeface="Times New Roman" panose="02020603050405020304" pitchFamily="18" charset="0"/>
              </a:rPr>
              <a:t>Tikslas</a:t>
            </a:r>
          </a:p>
          <a:p>
            <a:pPr marL="0" indent="0">
              <a:buNone/>
            </a:pPr>
            <a:r>
              <a:rPr lang="lt-LT" dirty="0">
                <a:latin typeface="Times New Roman" panose="02020603050405020304" pitchFamily="18" charset="0"/>
                <a:cs typeface="Times New Roman" panose="02020603050405020304" pitchFamily="18" charset="0"/>
              </a:rPr>
              <a:t>Pagerinti mokinių mokymosi motyvaciją, pažangą, emocinę savijautą ir mokymosi rezultatus, sumažinant stresą bei suteikiant daugiau pagalbos </a:t>
            </a:r>
            <a:r>
              <a:rPr lang="lt-LT" dirty="0" smtClean="0">
                <a:latin typeface="Times New Roman" panose="02020603050405020304" pitchFamily="18" charset="0"/>
                <a:cs typeface="Times New Roman" panose="02020603050405020304" pitchFamily="18" charset="0"/>
              </a:rPr>
              <a:t>mokantis</a:t>
            </a:r>
          </a:p>
          <a:p>
            <a:pPr marL="0" indent="0">
              <a:buNone/>
            </a:pPr>
            <a:endParaRPr lang="lt-LT" dirty="0" smtClean="0">
              <a:latin typeface="Times New Roman" panose="02020603050405020304" pitchFamily="18" charset="0"/>
              <a:cs typeface="Times New Roman" panose="02020603050405020304" pitchFamily="18" charset="0"/>
            </a:endParaRPr>
          </a:p>
          <a:p>
            <a:pPr marL="0" indent="0">
              <a:buNone/>
            </a:pPr>
            <a:r>
              <a:rPr lang="lt-LT" b="1" dirty="0">
                <a:latin typeface="Times New Roman" panose="02020603050405020304" pitchFamily="18" charset="0"/>
                <a:cs typeface="Times New Roman" panose="02020603050405020304" pitchFamily="18" charset="0"/>
              </a:rPr>
              <a:t>1. Mokymosi krūvio ir streso mažinimas</a:t>
            </a:r>
          </a:p>
          <a:p>
            <a:pPr marL="0" indent="0">
              <a:buNone/>
            </a:pPr>
            <a:r>
              <a:rPr lang="lt-LT" b="1" dirty="0">
                <a:latin typeface="Times New Roman" panose="02020603050405020304" pitchFamily="18" charset="0"/>
                <a:cs typeface="Times New Roman" panose="02020603050405020304" pitchFamily="18" charset="0"/>
              </a:rPr>
              <a:t>Priemonės:</a:t>
            </a:r>
          </a:p>
          <a:p>
            <a:pPr marL="0" indent="0">
              <a:buNone/>
            </a:pPr>
            <a:r>
              <a:rPr lang="lt-LT" dirty="0" smtClean="0">
                <a:latin typeface="Times New Roman" panose="02020603050405020304" pitchFamily="18" charset="0"/>
                <a:cs typeface="Times New Roman" panose="02020603050405020304" pitchFamily="18" charset="0"/>
              </a:rPr>
              <a:t>Derinti </a:t>
            </a:r>
            <a:r>
              <a:rPr lang="lt-LT" dirty="0">
                <a:latin typeface="Times New Roman" panose="02020603050405020304" pitchFamily="18" charset="0"/>
                <a:cs typeface="Times New Roman" panose="02020603050405020304" pitchFamily="18" charset="0"/>
              </a:rPr>
              <a:t>kontrolinių darbų grafiką tarp mokytojų.</a:t>
            </a:r>
          </a:p>
          <a:p>
            <a:pPr marL="0" indent="0">
              <a:buNone/>
            </a:pPr>
            <a:r>
              <a:rPr lang="lt-LT" dirty="0" smtClean="0">
                <a:latin typeface="Times New Roman" panose="02020603050405020304" pitchFamily="18" charset="0"/>
                <a:cs typeface="Times New Roman" panose="02020603050405020304" pitchFamily="18" charset="0"/>
              </a:rPr>
              <a:t>Riboti </a:t>
            </a:r>
            <a:r>
              <a:rPr lang="lt-LT" dirty="0">
                <a:latin typeface="Times New Roman" panose="02020603050405020304" pitchFamily="18" charset="0"/>
                <a:cs typeface="Times New Roman" panose="02020603050405020304" pitchFamily="18" charset="0"/>
              </a:rPr>
              <a:t>didelių atsiskaitymų skaičių per savaitę.</a:t>
            </a:r>
          </a:p>
          <a:p>
            <a:pPr marL="0" indent="0">
              <a:buNone/>
            </a:pPr>
            <a:r>
              <a:rPr lang="lt-LT" dirty="0" smtClean="0">
                <a:latin typeface="Times New Roman" panose="02020603050405020304" pitchFamily="18" charset="0"/>
                <a:cs typeface="Times New Roman" panose="02020603050405020304" pitchFamily="18" charset="0"/>
              </a:rPr>
              <a:t>Skirti </a:t>
            </a:r>
            <a:r>
              <a:rPr lang="lt-LT" dirty="0">
                <a:latin typeface="Times New Roman" panose="02020603050405020304" pitchFamily="18" charset="0"/>
                <a:cs typeface="Times New Roman" panose="02020603050405020304" pitchFamily="18" charset="0"/>
              </a:rPr>
              <a:t>daugiau laiko pasiruošimui prieš kontrolinius.</a:t>
            </a:r>
          </a:p>
          <a:p>
            <a:pPr marL="0" indent="0">
              <a:buNone/>
            </a:pPr>
            <a:r>
              <a:rPr lang="lt-LT" dirty="0" smtClean="0">
                <a:latin typeface="Times New Roman" panose="02020603050405020304" pitchFamily="18" charset="0"/>
                <a:cs typeface="Times New Roman" panose="02020603050405020304" pitchFamily="18" charset="0"/>
              </a:rPr>
              <a:t>Organizuoti </a:t>
            </a:r>
            <a:r>
              <a:rPr lang="lt-LT" dirty="0">
                <a:latin typeface="Times New Roman" panose="02020603050405020304" pitchFamily="18" charset="0"/>
                <a:cs typeface="Times New Roman" panose="02020603050405020304" pitchFamily="18" charset="0"/>
              </a:rPr>
              <a:t>trumpus </a:t>
            </a:r>
            <a:r>
              <a:rPr lang="lt-LT" dirty="0" err="1">
                <a:latin typeface="Times New Roman" panose="02020603050405020304" pitchFamily="18" charset="0"/>
                <a:cs typeface="Times New Roman" panose="02020603050405020304" pitchFamily="18" charset="0"/>
              </a:rPr>
              <a:t>užsiėmimus</a:t>
            </a:r>
            <a:r>
              <a:rPr lang="lt-LT" dirty="0">
                <a:latin typeface="Times New Roman" panose="02020603050405020304" pitchFamily="18" charset="0"/>
                <a:cs typeface="Times New Roman" panose="02020603050405020304" pitchFamily="18" charset="0"/>
              </a:rPr>
              <a:t> apie streso valdymą ir emocinę sveikatą.</a:t>
            </a:r>
          </a:p>
          <a:p>
            <a:pPr marL="0" indent="0">
              <a:buNone/>
            </a:pPr>
            <a:endParaRPr lang="lt-LT" dirty="0"/>
          </a:p>
          <a:p>
            <a:pPr marL="0" indent="0">
              <a:buNone/>
            </a:pPr>
            <a:endParaRPr lang="lt-LT" dirty="0"/>
          </a:p>
        </p:txBody>
      </p:sp>
    </p:spTree>
    <p:extLst>
      <p:ext uri="{BB962C8B-B14F-4D97-AF65-F5344CB8AC3E}">
        <p14:creationId xmlns:p14="http://schemas.microsoft.com/office/powerpoint/2010/main" val="3731350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avadinimas 7"/>
          <p:cNvSpPr>
            <a:spLocks noGrp="1"/>
          </p:cNvSpPr>
          <p:nvPr>
            <p:ph type="title"/>
          </p:nvPr>
        </p:nvSpPr>
        <p:spPr>
          <a:xfrm>
            <a:off x="601249" y="87682"/>
            <a:ext cx="11348581" cy="2931091"/>
          </a:xfrm>
        </p:spPr>
        <p:txBody>
          <a:bodyPr>
            <a:normAutofit fontScale="90000"/>
          </a:bodyPr>
          <a:lstStyle/>
          <a:p>
            <a:pPr lvl="0">
              <a:lnSpc>
                <a:spcPct val="100000"/>
              </a:lnSpc>
              <a:spcBef>
                <a:spcPts val="0"/>
              </a:spcBef>
            </a:pPr>
            <a:r>
              <a:rPr lang="lt-LT" sz="3100" b="1" dirty="0" smtClean="0">
                <a:solidFill>
                  <a:prstClr val="black"/>
                </a:solidFill>
                <a:latin typeface="Times New Roman" panose="02020603050405020304" pitchFamily="18" charset="0"/>
                <a:ea typeface="+mn-ea"/>
                <a:cs typeface="Times New Roman" panose="02020603050405020304" pitchFamily="18" charset="0"/>
              </a:rPr>
              <a:t>2</a:t>
            </a:r>
            <a:r>
              <a:rPr lang="lt-LT" sz="3100" b="1" dirty="0">
                <a:solidFill>
                  <a:prstClr val="black"/>
                </a:solidFill>
                <a:latin typeface="Times New Roman" panose="02020603050405020304" pitchFamily="18" charset="0"/>
                <a:ea typeface="+mn-ea"/>
                <a:cs typeface="Times New Roman" panose="02020603050405020304" pitchFamily="18" charset="0"/>
              </a:rPr>
              <a:t>. Papildomos mokymosi pagalbos </a:t>
            </a:r>
            <a:r>
              <a:rPr lang="lt-LT" sz="3100" b="1" dirty="0" smtClean="0">
                <a:solidFill>
                  <a:prstClr val="black"/>
                </a:solidFill>
                <a:latin typeface="Times New Roman" panose="02020603050405020304" pitchFamily="18" charset="0"/>
                <a:ea typeface="+mn-ea"/>
                <a:cs typeface="Times New Roman" panose="02020603050405020304" pitchFamily="18" charset="0"/>
              </a:rPr>
              <a:t>stiprinimas</a:t>
            </a:r>
            <a:br>
              <a:rPr lang="lt-LT" sz="3100" b="1" dirty="0" smtClean="0">
                <a:solidFill>
                  <a:prstClr val="black"/>
                </a:solidFill>
                <a:latin typeface="Times New Roman" panose="02020603050405020304" pitchFamily="18" charset="0"/>
                <a:ea typeface="+mn-ea"/>
                <a:cs typeface="Times New Roman" panose="02020603050405020304" pitchFamily="18" charset="0"/>
              </a:rPr>
            </a:br>
            <a:r>
              <a:rPr lang="lt-LT" sz="3100" b="1" dirty="0" smtClean="0">
                <a:solidFill>
                  <a:prstClr val="black"/>
                </a:solidFill>
                <a:latin typeface="Times New Roman" panose="02020603050405020304" pitchFamily="18" charset="0"/>
                <a:ea typeface="+mn-ea"/>
                <a:cs typeface="Times New Roman" panose="02020603050405020304" pitchFamily="18" charset="0"/>
              </a:rPr>
              <a:t>Priemonės</a:t>
            </a:r>
            <a:r>
              <a:rPr lang="lt-LT" sz="3100" b="1" dirty="0">
                <a:solidFill>
                  <a:prstClr val="black"/>
                </a:solidFill>
                <a:latin typeface="Times New Roman" panose="02020603050405020304" pitchFamily="18" charset="0"/>
                <a:ea typeface="+mn-ea"/>
                <a:cs typeface="Times New Roman" panose="02020603050405020304" pitchFamily="18" charset="0"/>
              </a:rPr>
              <a:t>:</a:t>
            </a:r>
            <a:br>
              <a:rPr lang="lt-LT" sz="3100" b="1" dirty="0">
                <a:solidFill>
                  <a:prstClr val="black"/>
                </a:solidFill>
                <a:latin typeface="Times New Roman" panose="02020603050405020304" pitchFamily="18" charset="0"/>
                <a:ea typeface="+mn-ea"/>
                <a:cs typeface="Times New Roman" panose="02020603050405020304" pitchFamily="18" charset="0"/>
              </a:rPr>
            </a:br>
            <a:r>
              <a:rPr lang="lt-LT" sz="3100" dirty="0">
                <a:solidFill>
                  <a:prstClr val="black"/>
                </a:solidFill>
                <a:latin typeface="Times New Roman" panose="02020603050405020304" pitchFamily="18" charset="0"/>
                <a:ea typeface="+mn-ea"/>
                <a:cs typeface="Times New Roman" panose="02020603050405020304" pitchFamily="18" charset="0"/>
              </a:rPr>
              <a:t> Organizuoti reguliarias konsultacijas po pamokų. </a:t>
            </a:r>
            <a:br>
              <a:rPr lang="lt-LT" sz="3100" dirty="0">
                <a:solidFill>
                  <a:prstClr val="black"/>
                </a:solidFill>
                <a:latin typeface="Times New Roman" panose="02020603050405020304" pitchFamily="18" charset="0"/>
                <a:ea typeface="+mn-ea"/>
                <a:cs typeface="Times New Roman" panose="02020603050405020304" pitchFamily="18" charset="0"/>
              </a:rPr>
            </a:br>
            <a:r>
              <a:rPr lang="lt-LT" sz="3100" dirty="0">
                <a:solidFill>
                  <a:prstClr val="black"/>
                </a:solidFill>
                <a:latin typeface="Times New Roman" panose="02020603050405020304" pitchFamily="18" charset="0"/>
                <a:ea typeface="+mn-ea"/>
                <a:cs typeface="Times New Roman" panose="02020603050405020304" pitchFamily="18" charset="0"/>
              </a:rPr>
              <a:t> Sudaryti galimybę mokiniams mokytis grupėse. </a:t>
            </a:r>
            <a:br>
              <a:rPr lang="lt-LT" sz="3100" dirty="0">
                <a:solidFill>
                  <a:prstClr val="black"/>
                </a:solidFill>
                <a:latin typeface="Times New Roman" panose="02020603050405020304" pitchFamily="18" charset="0"/>
                <a:ea typeface="+mn-ea"/>
                <a:cs typeface="Times New Roman" panose="02020603050405020304" pitchFamily="18" charset="0"/>
              </a:rPr>
            </a:br>
            <a:r>
              <a:rPr lang="lt-LT" sz="3100" dirty="0">
                <a:solidFill>
                  <a:prstClr val="black"/>
                </a:solidFill>
                <a:latin typeface="Times New Roman" panose="02020603050405020304" pitchFamily="18" charset="0"/>
                <a:ea typeface="+mn-ea"/>
                <a:cs typeface="Times New Roman" panose="02020603050405020304" pitchFamily="18" charset="0"/>
              </a:rPr>
              <a:t> Skirti daugiau praktinių užduočių pamokose. </a:t>
            </a:r>
            <a:br>
              <a:rPr lang="lt-LT" sz="3100" dirty="0">
                <a:solidFill>
                  <a:prstClr val="black"/>
                </a:solidFill>
                <a:latin typeface="Times New Roman" panose="02020603050405020304" pitchFamily="18" charset="0"/>
                <a:ea typeface="+mn-ea"/>
                <a:cs typeface="Times New Roman" panose="02020603050405020304" pitchFamily="18" charset="0"/>
              </a:rPr>
            </a:br>
            <a:r>
              <a:rPr lang="lt-LT" sz="3100" dirty="0">
                <a:solidFill>
                  <a:prstClr val="black"/>
                </a:solidFill>
                <a:latin typeface="Times New Roman" panose="02020603050405020304" pitchFamily="18" charset="0"/>
                <a:ea typeface="+mn-ea"/>
                <a:cs typeface="Times New Roman" panose="02020603050405020304" pitchFamily="18" charset="0"/>
              </a:rPr>
              <a:t> Sukurti „pagalbos draugo“ sistemą, kai stipresni mokiniai padeda kitiems</a:t>
            </a:r>
            <a:r>
              <a:rPr lang="lt-LT" sz="2400" dirty="0">
                <a:solidFill>
                  <a:prstClr val="black"/>
                </a:solidFill>
                <a:latin typeface="Times New Roman" panose="02020603050405020304" pitchFamily="18" charset="0"/>
                <a:ea typeface="+mn-ea"/>
                <a:cs typeface="Times New Roman" panose="02020603050405020304" pitchFamily="18" charset="0"/>
              </a:rPr>
              <a:t>.</a:t>
            </a:r>
            <a:br>
              <a:rPr lang="lt-LT" sz="2400" dirty="0">
                <a:solidFill>
                  <a:prstClr val="black"/>
                </a:solidFill>
                <a:latin typeface="Times New Roman" panose="02020603050405020304" pitchFamily="18" charset="0"/>
                <a:ea typeface="+mn-ea"/>
                <a:cs typeface="Times New Roman" panose="02020603050405020304" pitchFamily="18" charset="0"/>
              </a:rPr>
            </a:br>
            <a:endParaRPr lang="lt-LT" sz="2400" dirty="0">
              <a:latin typeface="Times New Roman" panose="02020603050405020304" pitchFamily="18" charset="0"/>
              <a:cs typeface="Times New Roman" panose="02020603050405020304" pitchFamily="18" charset="0"/>
            </a:endParaRPr>
          </a:p>
        </p:txBody>
      </p:sp>
      <p:sp>
        <p:nvSpPr>
          <p:cNvPr id="9" name="Turinio vietos rezervavimo ženklas 8"/>
          <p:cNvSpPr>
            <a:spLocks noGrp="1"/>
          </p:cNvSpPr>
          <p:nvPr>
            <p:ph idx="1"/>
          </p:nvPr>
        </p:nvSpPr>
        <p:spPr>
          <a:xfrm>
            <a:off x="450937" y="2868461"/>
            <a:ext cx="11498893" cy="3895594"/>
          </a:xfrm>
        </p:spPr>
        <p:txBody>
          <a:bodyPr>
            <a:normAutofit lnSpcReduction="10000"/>
          </a:bodyPr>
          <a:lstStyle/>
          <a:p>
            <a:pPr marL="0" lvl="0" indent="0">
              <a:lnSpc>
                <a:spcPct val="100000"/>
              </a:lnSpc>
              <a:spcBef>
                <a:spcPts val="0"/>
              </a:spcBef>
              <a:buNone/>
            </a:pPr>
            <a:r>
              <a:rPr lang="lt-LT" b="1" dirty="0">
                <a:solidFill>
                  <a:prstClr val="black"/>
                </a:solidFill>
                <a:latin typeface="Times New Roman" panose="02020603050405020304" pitchFamily="18" charset="0"/>
                <a:cs typeface="Times New Roman" panose="02020603050405020304" pitchFamily="18" charset="0"/>
              </a:rPr>
              <a:t>3. Dėmesio ir motyvacijos stiprinimas pamokose</a:t>
            </a:r>
          </a:p>
          <a:p>
            <a:pPr marL="0" lvl="0" indent="0">
              <a:lnSpc>
                <a:spcPct val="100000"/>
              </a:lnSpc>
              <a:spcBef>
                <a:spcPts val="0"/>
              </a:spcBef>
              <a:buNone/>
            </a:pPr>
            <a:r>
              <a:rPr lang="lt-LT" b="1" dirty="0">
                <a:solidFill>
                  <a:prstClr val="black"/>
                </a:solidFill>
                <a:latin typeface="Times New Roman" panose="02020603050405020304" pitchFamily="18" charset="0"/>
                <a:cs typeface="Times New Roman" panose="02020603050405020304" pitchFamily="18" charset="0"/>
              </a:rPr>
              <a:t>Priemonės:</a:t>
            </a:r>
          </a:p>
          <a:p>
            <a:pPr marL="0" lvl="0" indent="0">
              <a:lnSpc>
                <a:spcPct val="100000"/>
              </a:lnSpc>
              <a:spcBef>
                <a:spcPts val="0"/>
              </a:spcBef>
              <a:buNone/>
            </a:pPr>
            <a:r>
              <a:rPr lang="lt-LT" dirty="0" smtClean="0">
                <a:solidFill>
                  <a:prstClr val="black"/>
                </a:solidFill>
                <a:latin typeface="Times New Roman" panose="02020603050405020304" pitchFamily="18" charset="0"/>
                <a:cs typeface="Times New Roman" panose="02020603050405020304" pitchFamily="18" charset="0"/>
              </a:rPr>
              <a:t>Taikyti </a:t>
            </a:r>
            <a:r>
              <a:rPr lang="lt-LT" dirty="0">
                <a:solidFill>
                  <a:prstClr val="black"/>
                </a:solidFill>
                <a:latin typeface="Times New Roman" panose="02020603050405020304" pitchFamily="18" charset="0"/>
                <a:cs typeface="Times New Roman" panose="02020603050405020304" pitchFamily="18" charset="0"/>
              </a:rPr>
              <a:t>aktyvesnius mokymo metodus: </a:t>
            </a:r>
          </a:p>
          <a:p>
            <a:pPr marL="742950" lvl="1" indent="-285750">
              <a:lnSpc>
                <a:spcPct val="100000"/>
              </a:lnSpc>
              <a:spcBef>
                <a:spcPts val="0"/>
              </a:spcBef>
            </a:pPr>
            <a:r>
              <a:rPr lang="lt-LT" sz="2800" dirty="0">
                <a:solidFill>
                  <a:prstClr val="black"/>
                </a:solidFill>
                <a:latin typeface="Times New Roman" panose="02020603050405020304" pitchFamily="18" charset="0"/>
                <a:cs typeface="Times New Roman" panose="02020603050405020304" pitchFamily="18" charset="0"/>
              </a:rPr>
              <a:t>darbą porose, </a:t>
            </a:r>
          </a:p>
          <a:p>
            <a:pPr marL="742950" lvl="1" indent="-285750">
              <a:lnSpc>
                <a:spcPct val="100000"/>
              </a:lnSpc>
              <a:spcBef>
                <a:spcPts val="0"/>
              </a:spcBef>
            </a:pPr>
            <a:r>
              <a:rPr lang="lt-LT" sz="2800" dirty="0">
                <a:solidFill>
                  <a:prstClr val="black"/>
                </a:solidFill>
                <a:latin typeface="Times New Roman" panose="02020603050405020304" pitchFamily="18" charset="0"/>
                <a:cs typeface="Times New Roman" panose="02020603050405020304" pitchFamily="18" charset="0"/>
              </a:rPr>
              <a:t>diskusijas, </a:t>
            </a:r>
          </a:p>
          <a:p>
            <a:pPr marL="742950" lvl="1" indent="-285750">
              <a:lnSpc>
                <a:spcPct val="100000"/>
              </a:lnSpc>
              <a:spcBef>
                <a:spcPts val="0"/>
              </a:spcBef>
            </a:pPr>
            <a:r>
              <a:rPr lang="lt-LT" sz="2800" dirty="0">
                <a:solidFill>
                  <a:prstClr val="black"/>
                </a:solidFill>
                <a:latin typeface="Times New Roman" panose="02020603050405020304" pitchFamily="18" charset="0"/>
                <a:cs typeface="Times New Roman" panose="02020603050405020304" pitchFamily="18" charset="0"/>
              </a:rPr>
              <a:t>praktines veiklas, </a:t>
            </a:r>
          </a:p>
          <a:p>
            <a:pPr marL="742950" lvl="1" indent="-285750">
              <a:lnSpc>
                <a:spcPct val="100000"/>
              </a:lnSpc>
              <a:spcBef>
                <a:spcPts val="0"/>
              </a:spcBef>
            </a:pPr>
            <a:r>
              <a:rPr lang="lt-LT" sz="2800" dirty="0">
                <a:solidFill>
                  <a:prstClr val="black"/>
                </a:solidFill>
                <a:latin typeface="Times New Roman" panose="02020603050405020304" pitchFamily="18" charset="0"/>
                <a:cs typeface="Times New Roman" panose="02020603050405020304" pitchFamily="18" charset="0"/>
              </a:rPr>
              <a:t>skaitmenines priemones. </a:t>
            </a:r>
          </a:p>
          <a:p>
            <a:pPr marL="0" lvl="0" indent="0">
              <a:lnSpc>
                <a:spcPct val="100000"/>
              </a:lnSpc>
              <a:spcBef>
                <a:spcPts val="0"/>
              </a:spcBef>
              <a:buNone/>
            </a:pPr>
            <a:r>
              <a:rPr lang="lt-LT" dirty="0" smtClean="0">
                <a:solidFill>
                  <a:prstClr val="black"/>
                </a:solidFill>
                <a:latin typeface="Times New Roman" panose="02020603050405020304" pitchFamily="18" charset="0"/>
                <a:cs typeface="Times New Roman" panose="02020603050405020304" pitchFamily="18" charset="0"/>
              </a:rPr>
              <a:t>Dažniau </a:t>
            </a:r>
            <a:r>
              <a:rPr lang="lt-LT" dirty="0">
                <a:solidFill>
                  <a:prstClr val="black"/>
                </a:solidFill>
                <a:latin typeface="Times New Roman" panose="02020603050405020304" pitchFamily="18" charset="0"/>
                <a:cs typeface="Times New Roman" panose="02020603050405020304" pitchFamily="18" charset="0"/>
              </a:rPr>
              <a:t>sieti mokymosi temas su realiu gyvenimu. </a:t>
            </a:r>
          </a:p>
          <a:p>
            <a:pPr marL="0" lvl="0" indent="0">
              <a:lnSpc>
                <a:spcPct val="100000"/>
              </a:lnSpc>
              <a:spcBef>
                <a:spcPts val="0"/>
              </a:spcBef>
              <a:buNone/>
            </a:pPr>
            <a:r>
              <a:rPr lang="lt-LT" dirty="0" smtClean="0">
                <a:solidFill>
                  <a:prstClr val="black"/>
                </a:solidFill>
                <a:latin typeface="Times New Roman" panose="02020603050405020304" pitchFamily="18" charset="0"/>
                <a:cs typeface="Times New Roman" panose="02020603050405020304" pitchFamily="18" charset="0"/>
              </a:rPr>
              <a:t>Skatinti </a:t>
            </a:r>
            <a:r>
              <a:rPr lang="lt-LT" dirty="0">
                <a:solidFill>
                  <a:prstClr val="black"/>
                </a:solidFill>
                <a:latin typeface="Times New Roman" panose="02020603050405020304" pitchFamily="18" charset="0"/>
                <a:cs typeface="Times New Roman" panose="02020603050405020304" pitchFamily="18" charset="0"/>
              </a:rPr>
              <a:t>mokinius kelti asmeninius tikslus. </a:t>
            </a:r>
          </a:p>
          <a:p>
            <a:pPr marL="0" indent="0">
              <a:buNone/>
            </a:pPr>
            <a:endParaRPr lang="lt-LT" dirty="0"/>
          </a:p>
        </p:txBody>
      </p:sp>
    </p:spTree>
    <p:extLst>
      <p:ext uri="{BB962C8B-B14F-4D97-AF65-F5344CB8AC3E}">
        <p14:creationId xmlns:p14="http://schemas.microsoft.com/office/powerpoint/2010/main" val="1507862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urinio vietos rezervavimo ženklas 3"/>
          <p:cNvSpPr>
            <a:spLocks noGrp="1"/>
          </p:cNvSpPr>
          <p:nvPr>
            <p:ph idx="1"/>
          </p:nvPr>
        </p:nvSpPr>
        <p:spPr>
          <a:xfrm>
            <a:off x="838200" y="388307"/>
            <a:ext cx="11023948" cy="5788655"/>
          </a:xfrm>
        </p:spPr>
        <p:txBody>
          <a:bodyPr>
            <a:normAutofit fontScale="92500" lnSpcReduction="20000"/>
          </a:bodyPr>
          <a:lstStyle/>
          <a:p>
            <a:pPr marL="0" lvl="0" indent="0">
              <a:spcBef>
                <a:spcPts val="0"/>
              </a:spcBef>
              <a:buNone/>
            </a:pPr>
            <a:endParaRPr lang="lt-LT" sz="2400" b="1" dirty="0" smtClean="0">
              <a:solidFill>
                <a:prstClr val="black"/>
              </a:solidFill>
              <a:latin typeface="Times New Roman" panose="02020603050405020304" pitchFamily="18" charset="0"/>
              <a:cs typeface="Times New Roman" panose="02020603050405020304" pitchFamily="18" charset="0"/>
            </a:endParaRPr>
          </a:p>
          <a:p>
            <a:pPr marL="0" indent="0">
              <a:lnSpc>
                <a:spcPct val="110000"/>
              </a:lnSpc>
              <a:spcBef>
                <a:spcPts val="0"/>
              </a:spcBef>
              <a:buNone/>
            </a:pPr>
            <a:r>
              <a:rPr lang="lt-LT" sz="3000" b="1" dirty="0">
                <a:latin typeface="Times New Roman" panose="02020603050405020304" pitchFamily="18" charset="0"/>
                <a:cs typeface="Times New Roman" panose="02020603050405020304" pitchFamily="18" charset="0"/>
              </a:rPr>
              <a:t>4. Aiškesnis grįžtamasis ryšys apie pažangą</a:t>
            </a:r>
          </a:p>
          <a:p>
            <a:pPr marL="0" indent="0">
              <a:lnSpc>
                <a:spcPct val="110000"/>
              </a:lnSpc>
              <a:spcBef>
                <a:spcPts val="0"/>
              </a:spcBef>
              <a:buNone/>
            </a:pPr>
            <a:r>
              <a:rPr lang="lt-LT" sz="3000" b="1" dirty="0">
                <a:latin typeface="Times New Roman" panose="02020603050405020304" pitchFamily="18" charset="0"/>
                <a:cs typeface="Times New Roman" panose="02020603050405020304" pitchFamily="18" charset="0"/>
              </a:rPr>
              <a:t>Priemonės:</a:t>
            </a:r>
          </a:p>
          <a:p>
            <a:pPr marL="0" indent="0">
              <a:lnSpc>
                <a:spcPct val="110000"/>
              </a:lnSpc>
              <a:spcBef>
                <a:spcPts val="0"/>
              </a:spcBef>
              <a:buNone/>
            </a:pPr>
            <a:r>
              <a:rPr lang="lt-LT" sz="3000" dirty="0">
                <a:latin typeface="Times New Roman" panose="02020603050405020304" pitchFamily="18" charset="0"/>
                <a:cs typeface="Times New Roman" panose="02020603050405020304" pitchFamily="18" charset="0"/>
              </a:rPr>
              <a:t>Po kontrolinių darbų aptarti dažniausiai daromas klaidas. </a:t>
            </a:r>
          </a:p>
          <a:p>
            <a:pPr marL="0" indent="0">
              <a:lnSpc>
                <a:spcPct val="110000"/>
              </a:lnSpc>
              <a:spcBef>
                <a:spcPts val="0"/>
              </a:spcBef>
              <a:buNone/>
            </a:pPr>
            <a:r>
              <a:rPr lang="lt-LT" sz="3000" dirty="0">
                <a:latin typeface="Times New Roman" panose="02020603050405020304" pitchFamily="18" charset="0"/>
                <a:cs typeface="Times New Roman" panose="02020603050405020304" pitchFamily="18" charset="0"/>
              </a:rPr>
              <a:t>Individualiai aptarti mokinių pažangą bent kartą per trimestrą. </a:t>
            </a:r>
          </a:p>
          <a:p>
            <a:pPr marL="0" indent="0">
              <a:lnSpc>
                <a:spcPct val="110000"/>
              </a:lnSpc>
              <a:spcBef>
                <a:spcPts val="0"/>
              </a:spcBef>
              <a:buNone/>
            </a:pPr>
            <a:r>
              <a:rPr lang="lt-LT" sz="3000" dirty="0">
                <a:latin typeface="Times New Roman" panose="02020603050405020304" pitchFamily="18" charset="0"/>
                <a:cs typeface="Times New Roman" panose="02020603050405020304" pitchFamily="18" charset="0"/>
              </a:rPr>
              <a:t>Skatinti mokinius stebėti savo rezultatus ir išsikelti tikslus.</a:t>
            </a:r>
          </a:p>
          <a:p>
            <a:pPr marL="0" lvl="0" indent="0">
              <a:spcBef>
                <a:spcPts val="0"/>
              </a:spcBef>
              <a:buNone/>
            </a:pPr>
            <a:endParaRPr lang="lt-LT" sz="3000" b="1" dirty="0">
              <a:solidFill>
                <a:prstClr val="black"/>
              </a:solidFill>
              <a:latin typeface="Times New Roman" panose="02020603050405020304" pitchFamily="18" charset="0"/>
              <a:cs typeface="Times New Roman" panose="02020603050405020304" pitchFamily="18" charset="0"/>
            </a:endParaRPr>
          </a:p>
          <a:p>
            <a:pPr marL="0" lvl="0" indent="0">
              <a:spcBef>
                <a:spcPts val="0"/>
              </a:spcBef>
              <a:buNone/>
            </a:pPr>
            <a:endParaRPr lang="lt-LT" sz="3000" b="1" dirty="0" smtClean="0">
              <a:solidFill>
                <a:prstClr val="black"/>
              </a:solidFill>
              <a:latin typeface="Times New Roman" panose="02020603050405020304" pitchFamily="18" charset="0"/>
              <a:cs typeface="Times New Roman" panose="02020603050405020304" pitchFamily="18" charset="0"/>
            </a:endParaRPr>
          </a:p>
          <a:p>
            <a:pPr marL="0" lvl="0" indent="0">
              <a:spcBef>
                <a:spcPts val="0"/>
              </a:spcBef>
              <a:buNone/>
            </a:pPr>
            <a:endParaRPr lang="lt-LT" sz="3000" b="1" dirty="0">
              <a:solidFill>
                <a:prstClr val="black"/>
              </a:solidFill>
              <a:latin typeface="Times New Roman" panose="02020603050405020304" pitchFamily="18" charset="0"/>
              <a:cs typeface="Times New Roman" panose="02020603050405020304" pitchFamily="18" charset="0"/>
            </a:endParaRPr>
          </a:p>
          <a:p>
            <a:pPr marL="0" lvl="0" indent="0">
              <a:lnSpc>
                <a:spcPct val="110000"/>
              </a:lnSpc>
              <a:spcBef>
                <a:spcPts val="0"/>
              </a:spcBef>
              <a:buNone/>
            </a:pPr>
            <a:r>
              <a:rPr lang="lt-LT" sz="3000" b="1" dirty="0" smtClean="0">
                <a:solidFill>
                  <a:prstClr val="black"/>
                </a:solidFill>
                <a:latin typeface="Times New Roman" panose="02020603050405020304" pitchFamily="18" charset="0"/>
                <a:cs typeface="Times New Roman" panose="02020603050405020304" pitchFamily="18" charset="0"/>
              </a:rPr>
              <a:t>5</a:t>
            </a:r>
            <a:r>
              <a:rPr lang="lt-LT" sz="3000" b="1" dirty="0">
                <a:solidFill>
                  <a:prstClr val="black"/>
                </a:solidFill>
                <a:latin typeface="Times New Roman" panose="02020603050405020304" pitchFamily="18" charset="0"/>
                <a:cs typeface="Times New Roman" panose="02020603050405020304" pitchFamily="18" charset="0"/>
              </a:rPr>
              <a:t>. Pagalba sunkiausių dalykų mokymuisi</a:t>
            </a:r>
          </a:p>
          <a:p>
            <a:pPr marL="0" lvl="0" indent="0">
              <a:lnSpc>
                <a:spcPct val="110000"/>
              </a:lnSpc>
              <a:spcBef>
                <a:spcPts val="0"/>
              </a:spcBef>
              <a:buNone/>
            </a:pPr>
            <a:r>
              <a:rPr lang="lt-LT" sz="3000" b="1" dirty="0">
                <a:solidFill>
                  <a:prstClr val="black"/>
                </a:solidFill>
                <a:latin typeface="Times New Roman" panose="02020603050405020304" pitchFamily="18" charset="0"/>
                <a:cs typeface="Times New Roman" panose="02020603050405020304" pitchFamily="18" charset="0"/>
              </a:rPr>
              <a:t>Priemonės:</a:t>
            </a:r>
          </a:p>
          <a:p>
            <a:pPr marL="0" lvl="0" indent="0">
              <a:lnSpc>
                <a:spcPct val="110000"/>
              </a:lnSpc>
              <a:spcBef>
                <a:spcPts val="0"/>
              </a:spcBef>
              <a:buNone/>
            </a:pPr>
            <a:r>
              <a:rPr lang="lt-LT" sz="3000" dirty="0">
                <a:solidFill>
                  <a:prstClr val="black"/>
                </a:solidFill>
                <a:latin typeface="Times New Roman" panose="02020603050405020304" pitchFamily="18" charset="0"/>
                <a:cs typeface="Times New Roman" panose="02020603050405020304" pitchFamily="18" charset="0"/>
              </a:rPr>
              <a:t>Organizuoti papildomas matematikos, lietuvių kalbos, chemijos ir anglų kalbos konsultacijas. </a:t>
            </a:r>
          </a:p>
          <a:p>
            <a:pPr marL="0" lvl="0" indent="0">
              <a:lnSpc>
                <a:spcPct val="110000"/>
              </a:lnSpc>
              <a:spcBef>
                <a:spcPts val="0"/>
              </a:spcBef>
              <a:buNone/>
            </a:pPr>
            <a:r>
              <a:rPr lang="lt-LT" sz="3000" dirty="0">
                <a:solidFill>
                  <a:prstClr val="black"/>
                </a:solidFill>
                <a:latin typeface="Times New Roman" panose="02020603050405020304" pitchFamily="18" charset="0"/>
                <a:cs typeface="Times New Roman" panose="02020603050405020304" pitchFamily="18" charset="0"/>
              </a:rPr>
              <a:t>Naudoti aiškesnes ir vizualias mokymo priemones. </a:t>
            </a:r>
          </a:p>
          <a:p>
            <a:pPr marL="0" lvl="0" indent="0">
              <a:lnSpc>
                <a:spcPct val="110000"/>
              </a:lnSpc>
              <a:spcBef>
                <a:spcPts val="0"/>
              </a:spcBef>
              <a:buNone/>
            </a:pPr>
            <a:r>
              <a:rPr lang="lt-LT" sz="3000" dirty="0">
                <a:solidFill>
                  <a:prstClr val="black"/>
                </a:solidFill>
                <a:latin typeface="Times New Roman" panose="02020603050405020304" pitchFamily="18" charset="0"/>
                <a:cs typeface="Times New Roman" panose="02020603050405020304" pitchFamily="18" charset="0"/>
              </a:rPr>
              <a:t>Diferencijuoti užduotis pagal mokinių gebėjimus. </a:t>
            </a:r>
          </a:p>
          <a:p>
            <a:pPr marL="0" indent="0">
              <a:buNone/>
            </a:pPr>
            <a:endParaRPr lang="lt-LT" sz="3000" dirty="0"/>
          </a:p>
        </p:txBody>
      </p:sp>
    </p:spTree>
    <p:extLst>
      <p:ext uri="{BB962C8B-B14F-4D97-AF65-F5344CB8AC3E}">
        <p14:creationId xmlns:p14="http://schemas.microsoft.com/office/powerpoint/2010/main" val="2637134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urinio vietos rezervavimo ženklas 13"/>
          <p:cNvSpPr>
            <a:spLocks noGrp="1"/>
          </p:cNvSpPr>
          <p:nvPr>
            <p:ph idx="1"/>
          </p:nvPr>
        </p:nvSpPr>
        <p:spPr>
          <a:xfrm>
            <a:off x="237995" y="3432131"/>
            <a:ext cx="11711835" cy="3219190"/>
          </a:xfrm>
        </p:spPr>
        <p:txBody>
          <a:bodyPr>
            <a:noAutofit/>
          </a:bodyPr>
          <a:lstStyle/>
          <a:p>
            <a:pPr marL="0" indent="0">
              <a:spcBef>
                <a:spcPts val="0"/>
              </a:spcBef>
              <a:buNone/>
            </a:pPr>
            <a:r>
              <a:rPr lang="lt-LT" sz="4400" dirty="0" smtClean="0">
                <a:solidFill>
                  <a:srgbClr val="FF0000"/>
                </a:solidFill>
                <a:latin typeface="Times New Roman" panose="02020603050405020304" pitchFamily="18" charset="0"/>
                <a:ea typeface="+mj-ea"/>
                <a:cs typeface="Times New Roman" panose="02020603050405020304" pitchFamily="18" charset="0"/>
              </a:rPr>
              <a:t>Įgyvendinus </a:t>
            </a:r>
            <a:r>
              <a:rPr lang="lt-LT" sz="4400" dirty="0">
                <a:solidFill>
                  <a:srgbClr val="FF0000"/>
                </a:solidFill>
                <a:latin typeface="Times New Roman" panose="02020603050405020304" pitchFamily="18" charset="0"/>
                <a:ea typeface="+mj-ea"/>
                <a:cs typeface="Times New Roman" panose="02020603050405020304" pitchFamily="18" charset="0"/>
              </a:rPr>
              <a:t>planą laukiamas rezultatas</a:t>
            </a:r>
            <a:r>
              <a:rPr lang="lt-LT" sz="4400" dirty="0" smtClean="0">
                <a:solidFill>
                  <a:srgbClr val="FF0000"/>
                </a:solidFill>
                <a:latin typeface="Times New Roman" panose="02020603050405020304" pitchFamily="18" charset="0"/>
                <a:ea typeface="+mj-ea"/>
                <a:cs typeface="Times New Roman" panose="02020603050405020304" pitchFamily="18" charset="0"/>
              </a:rPr>
              <a:t>:</a:t>
            </a:r>
            <a:endParaRPr lang="lt-LT" sz="2400" dirty="0" smtClean="0">
              <a:solidFill>
                <a:srgbClr val="FF0000"/>
              </a:solidFill>
              <a:latin typeface="Times New Roman" panose="02020603050405020304" pitchFamily="18" charset="0"/>
              <a:cs typeface="Times New Roman" panose="02020603050405020304" pitchFamily="18" charset="0"/>
            </a:endParaRPr>
          </a:p>
          <a:p>
            <a:pPr>
              <a:spcBef>
                <a:spcPts val="0"/>
              </a:spcBef>
            </a:pPr>
            <a:r>
              <a:rPr lang="lt-LT" dirty="0">
                <a:latin typeface="Times New Roman" panose="02020603050405020304" pitchFamily="18" charset="0"/>
                <a:cs typeface="Times New Roman" panose="02020603050405020304" pitchFamily="18" charset="0"/>
              </a:rPr>
              <a:t>pagerės mokinių emocinė savijauta</a:t>
            </a:r>
            <a:r>
              <a:rPr lang="lt-LT" dirty="0" smtClean="0">
                <a:latin typeface="Times New Roman" panose="02020603050405020304" pitchFamily="18" charset="0"/>
                <a:cs typeface="Times New Roman" panose="02020603050405020304" pitchFamily="18" charset="0"/>
              </a:rPr>
              <a:t>,</a:t>
            </a:r>
          </a:p>
          <a:p>
            <a:pPr>
              <a:spcBef>
                <a:spcPts val="0"/>
              </a:spcBef>
            </a:pPr>
            <a:r>
              <a:rPr lang="lt-LT" dirty="0" smtClean="0">
                <a:latin typeface="Times New Roman" panose="02020603050405020304" pitchFamily="18" charset="0"/>
                <a:cs typeface="Times New Roman" panose="02020603050405020304" pitchFamily="18" charset="0"/>
              </a:rPr>
              <a:t>sumažės </a:t>
            </a:r>
            <a:r>
              <a:rPr lang="lt-LT" dirty="0">
                <a:latin typeface="Times New Roman" panose="02020603050405020304" pitchFamily="18" charset="0"/>
                <a:cs typeface="Times New Roman" panose="02020603050405020304" pitchFamily="18" charset="0"/>
              </a:rPr>
              <a:t>mokymosi stresas</a:t>
            </a:r>
            <a:r>
              <a:rPr lang="lt-LT" dirty="0" smtClean="0">
                <a:latin typeface="Times New Roman" panose="02020603050405020304" pitchFamily="18" charset="0"/>
                <a:cs typeface="Times New Roman" panose="02020603050405020304" pitchFamily="18" charset="0"/>
              </a:rPr>
              <a:t>,</a:t>
            </a:r>
          </a:p>
          <a:p>
            <a:pPr>
              <a:spcBef>
                <a:spcPts val="0"/>
              </a:spcBef>
            </a:pPr>
            <a:r>
              <a:rPr lang="lt-LT" dirty="0" smtClean="0">
                <a:latin typeface="Times New Roman" panose="02020603050405020304" pitchFamily="18" charset="0"/>
                <a:cs typeface="Times New Roman" panose="02020603050405020304" pitchFamily="18" charset="0"/>
              </a:rPr>
              <a:t>stiprės </a:t>
            </a:r>
            <a:r>
              <a:rPr lang="lt-LT" dirty="0">
                <a:latin typeface="Times New Roman" panose="02020603050405020304" pitchFamily="18" charset="0"/>
                <a:cs typeface="Times New Roman" panose="02020603050405020304" pitchFamily="18" charset="0"/>
              </a:rPr>
              <a:t>mokinių motyvacija</a:t>
            </a:r>
            <a:r>
              <a:rPr lang="lt-LT" dirty="0" smtClean="0">
                <a:latin typeface="Times New Roman" panose="02020603050405020304" pitchFamily="18" charset="0"/>
                <a:cs typeface="Times New Roman" panose="02020603050405020304" pitchFamily="18" charset="0"/>
              </a:rPr>
              <a:t>,</a:t>
            </a:r>
          </a:p>
          <a:p>
            <a:pPr>
              <a:spcBef>
                <a:spcPts val="0"/>
              </a:spcBef>
            </a:pPr>
            <a:r>
              <a:rPr lang="lt-LT" dirty="0" smtClean="0">
                <a:latin typeface="Times New Roman" panose="02020603050405020304" pitchFamily="18" charset="0"/>
                <a:cs typeface="Times New Roman" panose="02020603050405020304" pitchFamily="18" charset="0"/>
              </a:rPr>
              <a:t>gerės </a:t>
            </a:r>
            <a:r>
              <a:rPr lang="lt-LT" dirty="0">
                <a:latin typeface="Times New Roman" panose="02020603050405020304" pitchFamily="18" charset="0"/>
                <a:cs typeface="Times New Roman" panose="02020603050405020304" pitchFamily="18" charset="0"/>
              </a:rPr>
              <a:t>mokymosi rezultatai ir pažanga</a:t>
            </a:r>
            <a:r>
              <a:rPr lang="lt-LT" dirty="0" smtClean="0">
                <a:latin typeface="Times New Roman" panose="02020603050405020304" pitchFamily="18" charset="0"/>
                <a:cs typeface="Times New Roman" panose="02020603050405020304" pitchFamily="18" charset="0"/>
              </a:rPr>
              <a:t>,</a:t>
            </a:r>
          </a:p>
          <a:p>
            <a:pPr>
              <a:spcBef>
                <a:spcPts val="0"/>
              </a:spcBef>
            </a:pPr>
            <a:r>
              <a:rPr lang="lt-LT" dirty="0" smtClean="0">
                <a:latin typeface="Times New Roman" panose="02020603050405020304" pitchFamily="18" charset="0"/>
                <a:cs typeface="Times New Roman" panose="02020603050405020304" pitchFamily="18" charset="0"/>
              </a:rPr>
              <a:t>didės </a:t>
            </a:r>
            <a:r>
              <a:rPr lang="lt-LT" dirty="0">
                <a:latin typeface="Times New Roman" panose="02020603050405020304" pitchFamily="18" charset="0"/>
                <a:cs typeface="Times New Roman" panose="02020603050405020304" pitchFamily="18" charset="0"/>
              </a:rPr>
              <a:t>mokinių pasitikėjimas savo gebėjimais.</a:t>
            </a:r>
          </a:p>
        </p:txBody>
      </p:sp>
      <p:sp>
        <p:nvSpPr>
          <p:cNvPr id="15" name="Pavadinimas 14"/>
          <p:cNvSpPr>
            <a:spLocks noGrp="1"/>
          </p:cNvSpPr>
          <p:nvPr>
            <p:ph type="title"/>
          </p:nvPr>
        </p:nvSpPr>
        <p:spPr>
          <a:xfrm>
            <a:off x="388307" y="365125"/>
            <a:ext cx="11210793" cy="2653648"/>
          </a:xfrm>
        </p:spPr>
        <p:txBody>
          <a:bodyPr>
            <a:normAutofit fontScale="90000"/>
          </a:bodyPr>
          <a:lstStyle/>
          <a:p>
            <a:r>
              <a:rPr lang="lt-LT" sz="3100" b="1" dirty="0">
                <a:latin typeface="Times New Roman" panose="02020603050405020304" pitchFamily="18" charset="0"/>
                <a:cs typeface="Times New Roman" panose="02020603050405020304" pitchFamily="18" charset="0"/>
              </a:rPr>
              <a:t>6. Laiko planavimo įgūdžių ugdymas</a:t>
            </a:r>
            <a:br>
              <a:rPr lang="lt-LT" sz="3100" b="1" dirty="0">
                <a:latin typeface="Times New Roman" panose="02020603050405020304" pitchFamily="18" charset="0"/>
                <a:cs typeface="Times New Roman" panose="02020603050405020304" pitchFamily="18" charset="0"/>
              </a:rPr>
            </a:br>
            <a:r>
              <a:rPr lang="lt-LT" sz="3100" b="1" dirty="0">
                <a:latin typeface="Times New Roman" panose="02020603050405020304" pitchFamily="18" charset="0"/>
                <a:cs typeface="Times New Roman" panose="02020603050405020304" pitchFamily="18" charset="0"/>
              </a:rPr>
              <a:t>Priemonės:</a:t>
            </a:r>
            <a:br>
              <a:rPr lang="lt-LT" sz="3100" b="1" dirty="0">
                <a:latin typeface="Times New Roman" panose="02020603050405020304" pitchFamily="18" charset="0"/>
                <a:cs typeface="Times New Roman" panose="02020603050405020304" pitchFamily="18" charset="0"/>
              </a:rPr>
            </a:br>
            <a:r>
              <a:rPr lang="lt-LT" sz="3100" dirty="0">
                <a:latin typeface="Times New Roman" panose="02020603050405020304" pitchFamily="18" charset="0"/>
                <a:cs typeface="Times New Roman" panose="02020603050405020304" pitchFamily="18" charset="0"/>
              </a:rPr>
              <a:t>Organizuoti trumpus mokymus apie laiko planavimą. </a:t>
            </a:r>
            <a:br>
              <a:rPr lang="lt-LT" sz="3100" dirty="0">
                <a:latin typeface="Times New Roman" panose="02020603050405020304" pitchFamily="18" charset="0"/>
                <a:cs typeface="Times New Roman" panose="02020603050405020304" pitchFamily="18" charset="0"/>
              </a:rPr>
            </a:br>
            <a:r>
              <a:rPr lang="lt-LT" sz="3100" dirty="0">
                <a:latin typeface="Times New Roman" panose="02020603050405020304" pitchFamily="18" charset="0"/>
                <a:cs typeface="Times New Roman" panose="02020603050405020304" pitchFamily="18" charset="0"/>
              </a:rPr>
              <a:t>Mokyti, kaip sudaryti mokymosi planą. </a:t>
            </a:r>
            <a:br>
              <a:rPr lang="lt-LT" sz="3100" dirty="0">
                <a:latin typeface="Times New Roman" panose="02020603050405020304" pitchFamily="18" charset="0"/>
                <a:cs typeface="Times New Roman" panose="02020603050405020304" pitchFamily="18" charset="0"/>
              </a:rPr>
            </a:br>
            <a:r>
              <a:rPr lang="lt-LT" sz="3100" dirty="0">
                <a:latin typeface="Times New Roman" panose="02020603050405020304" pitchFamily="18" charset="0"/>
                <a:cs typeface="Times New Roman" panose="02020603050405020304" pitchFamily="18" charset="0"/>
              </a:rPr>
              <a:t>Skatinti naudoti </a:t>
            </a:r>
            <a:r>
              <a:rPr lang="lt-LT" sz="3100" dirty="0" smtClean="0">
                <a:latin typeface="Times New Roman" panose="02020603050405020304" pitchFamily="18" charset="0"/>
                <a:cs typeface="Times New Roman" panose="02020603050405020304" pitchFamily="18" charset="0"/>
              </a:rPr>
              <a:t>skaitmenines </a:t>
            </a:r>
            <a:r>
              <a:rPr lang="lt-LT" sz="3100" dirty="0">
                <a:latin typeface="Times New Roman" panose="02020603050405020304" pitchFamily="18" charset="0"/>
                <a:cs typeface="Times New Roman" panose="02020603050405020304" pitchFamily="18" charset="0"/>
              </a:rPr>
              <a:t>programėles.</a:t>
            </a:r>
            <a:r>
              <a:rPr lang="lt-LT" dirty="0">
                <a:latin typeface="Times New Roman" panose="02020603050405020304" pitchFamily="18" charset="0"/>
                <a:cs typeface="Times New Roman" panose="02020603050405020304" pitchFamily="18" charset="0"/>
              </a:rPr>
              <a:t/>
            </a:r>
            <a:br>
              <a:rPr lang="lt-LT" dirty="0">
                <a:latin typeface="Times New Roman" panose="02020603050405020304" pitchFamily="18" charset="0"/>
                <a:cs typeface="Times New Roman" panose="02020603050405020304" pitchFamily="18" charset="0"/>
              </a:rPr>
            </a:b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5484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84" y="488513"/>
            <a:ext cx="11865222" cy="5624188"/>
          </a:xfrm>
          <a:prstGeom prst="rect">
            <a:avLst/>
          </a:prstGeom>
        </p:spPr>
      </p:pic>
    </p:spTree>
    <p:extLst>
      <p:ext uri="{BB962C8B-B14F-4D97-AF65-F5344CB8AC3E}">
        <p14:creationId xmlns:p14="http://schemas.microsoft.com/office/powerpoint/2010/main" val="2647772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585" y="588723"/>
            <a:ext cx="11615707" cy="5974915"/>
          </a:xfrm>
          <a:prstGeom prst="rect">
            <a:avLst/>
          </a:prstGeom>
        </p:spPr>
      </p:pic>
    </p:spTree>
    <p:extLst>
      <p:ext uri="{BB962C8B-B14F-4D97-AF65-F5344CB8AC3E}">
        <p14:creationId xmlns:p14="http://schemas.microsoft.com/office/powerpoint/2010/main" val="898884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932" y="285278"/>
            <a:ext cx="10922695" cy="6414017"/>
          </a:xfrm>
          <a:prstGeom prst="rect">
            <a:avLst/>
          </a:prstGeom>
        </p:spPr>
      </p:pic>
    </p:spTree>
    <p:extLst>
      <p:ext uri="{BB962C8B-B14F-4D97-AF65-F5344CB8AC3E}">
        <p14:creationId xmlns:p14="http://schemas.microsoft.com/office/powerpoint/2010/main" val="387094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aveikslėlis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430" y="438411"/>
            <a:ext cx="11848056" cy="6050071"/>
          </a:xfrm>
          <a:prstGeom prst="rect">
            <a:avLst/>
          </a:prstGeom>
        </p:spPr>
      </p:pic>
    </p:spTree>
    <p:extLst>
      <p:ext uri="{BB962C8B-B14F-4D97-AF65-F5344CB8AC3E}">
        <p14:creationId xmlns:p14="http://schemas.microsoft.com/office/powerpoint/2010/main" val="1550318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177" y="576198"/>
            <a:ext cx="11412140" cy="6012492"/>
          </a:xfrm>
          <a:prstGeom prst="rect">
            <a:avLst/>
          </a:prstGeom>
        </p:spPr>
      </p:pic>
    </p:spTree>
    <p:extLst>
      <p:ext uri="{BB962C8B-B14F-4D97-AF65-F5344CB8AC3E}">
        <p14:creationId xmlns:p14="http://schemas.microsoft.com/office/powerpoint/2010/main" val="2918992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359" y="408228"/>
            <a:ext cx="11155336" cy="5929942"/>
          </a:xfrm>
          <a:prstGeom prst="rect">
            <a:avLst/>
          </a:prstGeom>
        </p:spPr>
      </p:pic>
    </p:spTree>
    <p:extLst>
      <p:ext uri="{BB962C8B-B14F-4D97-AF65-F5344CB8AC3E}">
        <p14:creationId xmlns:p14="http://schemas.microsoft.com/office/powerpoint/2010/main" val="1090362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733" y="402594"/>
            <a:ext cx="10778842" cy="6114743"/>
          </a:xfrm>
          <a:prstGeom prst="rect">
            <a:avLst/>
          </a:prstGeom>
        </p:spPr>
      </p:pic>
    </p:spTree>
    <p:extLst>
      <p:ext uri="{BB962C8B-B14F-4D97-AF65-F5344CB8AC3E}">
        <p14:creationId xmlns:p14="http://schemas.microsoft.com/office/powerpoint/2010/main" val="1883432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06" y="538619"/>
            <a:ext cx="11791376" cy="5764329"/>
          </a:xfrm>
          <a:prstGeom prst="rect">
            <a:avLst/>
          </a:prstGeom>
        </p:spPr>
      </p:pic>
    </p:spTree>
    <p:extLst>
      <p:ext uri="{BB962C8B-B14F-4D97-AF65-F5344CB8AC3E}">
        <p14:creationId xmlns:p14="http://schemas.microsoft.com/office/powerpoint/2010/main" val="3738589036"/>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508</Words>
  <Application>Microsoft Office PowerPoint</Application>
  <PresentationFormat>Plačiaekranė</PresentationFormat>
  <Paragraphs>74</Paragraphs>
  <Slides>18</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18</vt:i4>
      </vt:variant>
    </vt:vector>
  </HeadingPairs>
  <TitlesOfParts>
    <vt:vector size="23" baseType="lpstr">
      <vt:lpstr>Arial</vt:lpstr>
      <vt:lpstr>Calibri</vt:lpstr>
      <vt:lpstr>Calibri Light</vt:lpstr>
      <vt:lpstr>Times New Roman</vt:lpstr>
      <vt:lpstr>„Office“ tema</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IŠVADOS:</vt:lpstr>
      <vt:lpstr>„PowerPoint“ pateiktis</vt:lpstr>
      <vt:lpstr>Planas mokinių asmeninei pažangai gerinti</vt:lpstr>
      <vt:lpstr>2. Papildomos mokymosi pagalbos stiprinimas Priemonės:  Organizuoti reguliarias konsultacijas po pamokų.   Sudaryti galimybę mokiniams mokytis grupėse.   Skirti daugiau praktinių užduočių pamokose.   Sukurti „pagalbos draugo“ sistemą, kai stipresni mokiniai padeda kitiems. </vt:lpstr>
      <vt:lpstr>„PowerPoint“ pateiktis</vt:lpstr>
      <vt:lpstr>6. Laiko planavimo įgūdžių ugdymas Priemonės: Organizuoti trumpus mokymus apie laiko planavimą.  Mokyti, kaip sudaryti mokymosi planą.  Skatinti naudoti skaitmenines programėles.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Direktorė</dc:creator>
  <cp:lastModifiedBy>Direktorė</cp:lastModifiedBy>
  <cp:revision>12</cp:revision>
  <dcterms:created xsi:type="dcterms:W3CDTF">2026-05-28T06:42:36Z</dcterms:created>
  <dcterms:modified xsi:type="dcterms:W3CDTF">2026-06-01T09:45:38Z</dcterms:modified>
</cp:coreProperties>
</file>